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8.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258" r:id="rId2"/>
    <p:sldId id="261" r:id="rId3"/>
    <p:sldId id="262" r:id="rId4"/>
    <p:sldId id="263" r:id="rId5"/>
    <p:sldId id="264" r:id="rId6"/>
    <p:sldId id="265" r:id="rId7"/>
    <p:sldId id="266" r:id="rId8"/>
    <p:sldId id="267" r:id="rId9"/>
    <p:sldId id="298" r:id="rId10"/>
    <p:sldId id="299" r:id="rId11"/>
    <p:sldId id="300" r:id="rId12"/>
    <p:sldId id="301" r:id="rId13"/>
    <p:sldId id="302" r:id="rId14"/>
    <p:sldId id="303" r:id="rId15"/>
    <p:sldId id="304" r:id="rId16"/>
    <p:sldId id="305" r:id="rId17"/>
    <p:sldId id="297"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2" r:id="rId34"/>
    <p:sldId id="323" r:id="rId35"/>
    <p:sldId id="321" r:id="rId36"/>
    <p:sldId id="324" r:id="rId37"/>
    <p:sldId id="325" r:id="rId38"/>
    <p:sldId id="326" r:id="rId39"/>
    <p:sldId id="327" r:id="rId40"/>
    <p:sldId id="328" r:id="rId41"/>
    <p:sldId id="277" r:id="rId42"/>
    <p:sldId id="332" r:id="rId43"/>
    <p:sldId id="331"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1" clrIdx="0">
    <p:extLst>
      <p:ext uri="{19B8F6BF-5375-455C-9EA6-DF929625EA0E}">
        <p15:presenceInfo xmlns:p15="http://schemas.microsoft.com/office/powerpoint/2012/main" userId="S-1-5-21-789646760-378479060-1264475144-11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059"/>
    <a:srgbClr val="DFEBF7"/>
    <a:srgbClr val="97BAFF"/>
    <a:srgbClr val="3F7FFF"/>
    <a:srgbClr val="E5EEFF"/>
    <a:srgbClr val="004FEE"/>
    <a:srgbClr val="0039AC"/>
    <a:srgbClr val="45C7DB"/>
    <a:srgbClr val="FFFFFF"/>
    <a:srgbClr val="AFE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61" autoAdjust="0"/>
  </p:normalViewPr>
  <p:slideViewPr>
    <p:cSldViewPr snapToGrid="0">
      <p:cViewPr varScale="1">
        <p:scale>
          <a:sx n="102" d="100"/>
          <a:sy n="102" d="100"/>
        </p:scale>
        <p:origin x="1920"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2145987544"/>
        <c:axId val="2145972520"/>
      </c:scatterChart>
      <c:valAx>
        <c:axId val="2145987544"/>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2145972520"/>
        <c:crosses val="autoZero"/>
        <c:crossBetween val="midCat"/>
        <c:majorUnit val="0.2"/>
        <c:minorUnit val="0.1"/>
      </c:valAx>
      <c:valAx>
        <c:axId val="2145972520"/>
        <c:scaling>
          <c:orientation val="minMax"/>
        </c:scaling>
        <c:delete val="1"/>
        <c:axPos val="l"/>
        <c:numFmt formatCode="General" sourceLinked="1"/>
        <c:majorTickMark val="out"/>
        <c:minorTickMark val="none"/>
        <c:tickLblPos val="nextTo"/>
        <c:crossAx val="2145987544"/>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5/8/2019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54.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en-US" sz="10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000" baseline="0" dirty="0"/>
              <a:t> to dyspepsia, irregular food intake, need for blister pack medication preparation by pharmacist, cognitive dysfunction and medication non compliance to BID dosing </a:t>
            </a:r>
            <a:r>
              <a:rPr lang="en-US" sz="1000" baseline="0" dirty="0" err="1"/>
              <a:t>etc</a:t>
            </a:r>
            <a:r>
              <a:rPr lang="en-US" sz="1000" baseline="0" dirty="0"/>
              <a:t> </a:t>
            </a:r>
            <a:r>
              <a:rPr lang="en-US" sz="1000" baseline="0" dirty="0" err="1"/>
              <a:t>etc</a:t>
            </a:r>
            <a:r>
              <a:rPr lang="en-US" sz="1000" baseline="0" dirty="0"/>
              <a:t> can determine selection of the best agent for a given patient!</a:t>
            </a:r>
          </a:p>
          <a:p>
            <a:pPr marL="181229" indent="-181229">
              <a:buFont typeface="Arial"/>
              <a:buChar char="•"/>
            </a:pPr>
            <a:r>
              <a:rPr lang="en-US" sz="1000" baseline="0" dirty="0"/>
              <a:t>The </a:t>
            </a:r>
            <a:r>
              <a:rPr lang="en-US" sz="1000" baseline="0" dirty="0" err="1"/>
              <a:t>Tmax</a:t>
            </a:r>
            <a:r>
              <a:rPr lang="en-US" sz="10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000" baseline="0" dirty="0"/>
              <a:t>All DOACs share a short 12 hour half-life in the setting of preserved renal function (</a:t>
            </a:r>
            <a:r>
              <a:rPr lang="en-US" sz="1000" baseline="0" dirty="0" err="1"/>
              <a:t>CrCl</a:t>
            </a:r>
            <a:r>
              <a:rPr lang="en-US" sz="10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a:t>
            </a:r>
            <a:r>
              <a:rPr lang="en-CA" sz="1000" b="1" dirty="0">
                <a:solidFill>
                  <a:srgbClr val="2A4364"/>
                </a:solidFill>
                <a:latin typeface="Arial" pitchFamily="34" charset="0"/>
                <a:ea typeface="ヒラギノ角ゴ Pro W3"/>
                <a:cs typeface="ヒラギノ角ゴ Pro W3"/>
              </a:rPr>
              <a:t>ABC</a:t>
            </a:r>
            <a:r>
              <a:rPr lang="en-CA" sz="1000" dirty="0">
                <a:solidFill>
                  <a:srgbClr val="2A4364"/>
                </a:solidFill>
                <a:latin typeface="Arial" pitchFamily="34" charset="0"/>
                <a:ea typeface="ヒラギノ角ゴ Pro W3"/>
                <a:cs typeface="ヒラギノ角ゴ Pro W3"/>
              </a:rPr>
              <a:t> criteria: Dose reduction to 2.5 mg BID if at least 2 of the following: </a:t>
            </a:r>
            <a:r>
              <a:rPr lang="en-CA" sz="1000" b="1" dirty="0">
                <a:solidFill>
                  <a:srgbClr val="2A4364"/>
                </a:solidFill>
                <a:latin typeface="Arial" pitchFamily="34" charset="0"/>
                <a:ea typeface="ヒラギノ角ゴ Pro W3"/>
                <a:cs typeface="ヒラギノ角ゴ Pro W3"/>
              </a:rPr>
              <a:t>A</a:t>
            </a:r>
            <a:r>
              <a:rPr lang="en-CA" sz="1000" dirty="0">
                <a:solidFill>
                  <a:srgbClr val="2A4364"/>
                </a:solidFill>
                <a:latin typeface="Arial" pitchFamily="34" charset="0"/>
                <a:ea typeface="ヒラギノ角ゴ Pro W3"/>
                <a:cs typeface="ヒラギノ角ゴ Pro W3"/>
              </a:rPr>
              <a:t>ge ≥ 80, </a:t>
            </a:r>
            <a:r>
              <a:rPr lang="en-CA" sz="1000" b="1" dirty="0">
                <a:solidFill>
                  <a:srgbClr val="2A4364"/>
                </a:solidFill>
                <a:latin typeface="Arial" pitchFamily="34" charset="0"/>
                <a:ea typeface="ヒラギノ角ゴ Pro W3"/>
                <a:cs typeface="ヒラギノ角ゴ Pro W3"/>
              </a:rPr>
              <a:t>B</a:t>
            </a:r>
            <a:r>
              <a:rPr lang="en-CA" sz="1000" dirty="0">
                <a:solidFill>
                  <a:srgbClr val="2A4364"/>
                </a:solidFill>
                <a:latin typeface="Arial" pitchFamily="34" charset="0"/>
                <a:ea typeface="ヒラギノ角ゴ Pro W3"/>
                <a:cs typeface="ヒラギノ角ゴ Pro W3"/>
              </a:rPr>
              <a:t>ody weight ≤ 60kg, serum </a:t>
            </a:r>
            <a:r>
              <a:rPr lang="en-CA" sz="1000" b="1" dirty="0">
                <a:solidFill>
                  <a:srgbClr val="2A4364"/>
                </a:solidFill>
                <a:latin typeface="Arial" pitchFamily="34" charset="0"/>
                <a:ea typeface="ヒラギノ角ゴ Pro W3"/>
                <a:cs typeface="ヒラギノ角ゴ Pro W3"/>
              </a:rPr>
              <a:t>C</a:t>
            </a:r>
            <a:r>
              <a:rPr lang="en-CA" sz="1000" dirty="0">
                <a:solidFill>
                  <a:srgbClr val="2A4364"/>
                </a:solidFill>
                <a:latin typeface="Arial" pitchFamily="34" charset="0"/>
                <a:ea typeface="ヒラギノ角ゴ Pro W3"/>
                <a:cs typeface="ヒラギノ角ゴ Pro W3"/>
              </a:rPr>
              <a:t>reatinine ≥ 133 </a:t>
            </a:r>
            <a:r>
              <a:rPr lang="en-CA" sz="1000" dirty="0" err="1">
                <a:solidFill>
                  <a:srgbClr val="2A4364"/>
                </a:solidFill>
                <a:latin typeface="Arial" pitchFamily="34" charset="0"/>
                <a:ea typeface="ヒラギノ角ゴ Pro W3"/>
                <a:cs typeface="ヒラギノ角ゴ Pro W3"/>
              </a:rPr>
              <a:t>micromol</a:t>
            </a:r>
            <a:r>
              <a:rPr lang="en-CA" sz="1000" dirty="0">
                <a:solidFill>
                  <a:srgbClr val="2A4364"/>
                </a:solidFill>
                <a:latin typeface="Arial" pitchFamily="34" charset="0"/>
                <a:ea typeface="ヒラギノ角ゴ Pro W3"/>
                <a:cs typeface="ヒラギノ角ゴ Pro W3"/>
              </a:rPr>
              <a:t>/L (1.5 mg/dL)</a:t>
            </a: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**Moderate renal impairment: </a:t>
            </a:r>
            <a:r>
              <a:rPr lang="en-US" sz="1000" dirty="0">
                <a:solidFill>
                  <a:srgbClr val="2A4364"/>
                </a:solidFill>
                <a:latin typeface="Arial" pitchFamily="34" charset="0"/>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000" dirty="0" err="1">
                <a:solidFill>
                  <a:srgbClr val="2A4364"/>
                </a:solidFill>
                <a:latin typeface="Arial" pitchFamily="34" charset="0"/>
                <a:ea typeface="ヒラギノ角ゴ Pro W3"/>
                <a:cs typeface="ヒラギノ角ゴ Pro W3"/>
              </a:rPr>
              <a:t>CrCl</a:t>
            </a:r>
            <a:r>
              <a:rPr lang="en-US" sz="1000" dirty="0">
                <a:solidFill>
                  <a:srgbClr val="2A4364"/>
                </a:solidFill>
                <a:latin typeface="Arial" pitchFamily="34" charset="0"/>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000" dirty="0">
              <a:solidFill>
                <a:srgbClr val="2A4364"/>
              </a:solidFill>
              <a:latin typeface="Arial" pitchFamily="34" charset="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000" b="0" kern="0" dirty="0">
                <a:latin typeface="+mn-lt"/>
              </a:rPr>
              <a:t>DOAC, non-vitamin K antagonist oral anticoagulant; AF, atrial fibrillation; </a:t>
            </a:r>
            <a:r>
              <a:rPr lang="en-CA" sz="1000" b="0" kern="0" dirty="0" err="1">
                <a:latin typeface="+mn-lt"/>
              </a:rPr>
              <a:t>CrCL</a:t>
            </a:r>
            <a:r>
              <a:rPr lang="en-CA" sz="1000" b="0" kern="0" dirty="0">
                <a:latin typeface="+mn-lt"/>
              </a:rPr>
              <a:t>, estimated creatinine clearance</a:t>
            </a:r>
            <a:endParaRPr lang="fr-FR" sz="1000" b="0" kern="0" dirty="0">
              <a:latin typeface="+mn-lt"/>
            </a:endParaRP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31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altLang="en-US" sz="1000" b="1" dirty="0"/>
              <a:t>Key Points:</a:t>
            </a:r>
          </a:p>
          <a:p>
            <a:pPr marL="171450" indent="-171450">
              <a:buFont typeface="Arial"/>
              <a:buChar char="•"/>
            </a:pPr>
            <a:r>
              <a:rPr lang="en-US" altLang="en-US" sz="1000" b="1" dirty="0" err="1"/>
              <a:t>Idarucizumab</a:t>
            </a:r>
            <a:r>
              <a:rPr lang="en-US" altLang="en-US" sz="1000" b="1" dirty="0"/>
              <a:t> (</a:t>
            </a:r>
            <a:r>
              <a:rPr lang="en-US" altLang="en-US" sz="1000" b="1" dirty="0" err="1"/>
              <a:t>Praxbind</a:t>
            </a:r>
            <a:r>
              <a:rPr lang="en-US" altLang="en-US" sz="1000" b="1" dirty="0"/>
              <a:t>™) </a:t>
            </a:r>
            <a:r>
              <a:rPr lang="en-US" altLang="en-US" sz="1000" b="0" dirty="0"/>
              <a:t>is approved in the US as well as Canada and is available</a:t>
            </a:r>
            <a:r>
              <a:rPr lang="en-US" altLang="en-US" sz="1000" b="0" baseline="0" dirty="0"/>
              <a:t> for rapid dabigatran effect reversal in highly selected situations.  These include emergent need for surgery (major trauma), need for thrombolysis for ischemic stroke, and suspected dabigatran overdose)</a:t>
            </a:r>
          </a:p>
          <a:p>
            <a:pPr marL="171450" indent="-171450">
              <a:buFont typeface="Arial"/>
              <a:buChar char="•"/>
            </a:pPr>
            <a:r>
              <a:rPr lang="en-US" altLang="en-US" sz="1000" b="1" baseline="0" dirty="0" err="1"/>
              <a:t>Andexanet</a:t>
            </a:r>
            <a:r>
              <a:rPr lang="en-US" altLang="en-US" sz="1000" b="1" baseline="0" dirty="0"/>
              <a:t> Alpha (</a:t>
            </a:r>
            <a:r>
              <a:rPr lang="en-US" altLang="en-US" sz="1000" b="1" baseline="0" dirty="0" err="1"/>
              <a:t>AndexXa</a:t>
            </a:r>
            <a:r>
              <a:rPr lang="en-US" altLang="en-US" sz="1000" b="1" dirty="0"/>
              <a:t>™) </a:t>
            </a:r>
            <a:r>
              <a:rPr lang="en-US" altLang="en-US" sz="1000" b="0" dirty="0"/>
              <a:t>was approved by the FDA in the US in May 2018 but is still awaiting approval by Health Canada at the present time.</a:t>
            </a:r>
            <a:r>
              <a:rPr lang="en-US" altLang="en-US" sz="1000" b="0" baseline="0" dirty="0"/>
              <a:t> It is “decoy” </a:t>
            </a:r>
            <a:r>
              <a:rPr lang="en-US" altLang="en-US" sz="1000" b="0" baseline="0" dirty="0" err="1"/>
              <a:t>Xa</a:t>
            </a:r>
            <a:r>
              <a:rPr lang="en-US" altLang="en-US" sz="1000" b="0" baseline="0" dirty="0"/>
              <a:t> recombinant protein that binds to any of the anti-</a:t>
            </a:r>
            <a:r>
              <a:rPr lang="en-US" altLang="en-US" sz="1000" b="0" baseline="0" dirty="0" err="1"/>
              <a:t>Xa</a:t>
            </a:r>
            <a:r>
              <a:rPr lang="en-US" altLang="en-US" sz="1000" b="0" baseline="0" dirty="0"/>
              <a:t> DOACs (apixaban, rivaroxaban, </a:t>
            </a:r>
            <a:r>
              <a:rPr lang="en-US" altLang="en-US" sz="1000" b="0" baseline="0" dirty="0" err="1"/>
              <a:t>edoxaban</a:t>
            </a:r>
            <a:r>
              <a:rPr lang="en-US" altLang="en-US" sz="1000" b="0" baseline="0" dirty="0"/>
              <a:t>) thus sequestering them and interrupting their anticoagulant activity. As with </a:t>
            </a:r>
            <a:r>
              <a:rPr lang="en-US" altLang="en-US" sz="1000" b="0" baseline="0" dirty="0" err="1"/>
              <a:t>Idarucizumab</a:t>
            </a:r>
            <a:r>
              <a:rPr lang="en-US" altLang="en-US" sz="1000" b="0" baseline="0" dirty="0"/>
              <a:t>, a high selective usage is anticipated once approved in this country.</a:t>
            </a:r>
          </a:p>
          <a:p>
            <a:pPr marL="171450" indent="-171450">
              <a:buFont typeface="Arial"/>
              <a:buChar char="•"/>
            </a:pPr>
            <a:r>
              <a:rPr lang="en-US" altLang="en-US" sz="1000" b="0" baseline="0" dirty="0"/>
              <a:t>It is important to keep in mind that all DOAC antidotes have the potential of pro-thrombotic complications (</a:t>
            </a:r>
            <a:r>
              <a:rPr lang="en-US" altLang="en-US" sz="1000" b="0" baseline="0" dirty="0" err="1"/>
              <a:t>eg.</a:t>
            </a:r>
            <a:r>
              <a:rPr lang="en-US" altLang="en-US" sz="1000" b="0" baseline="0" dirty="0"/>
              <a:t> MI, ischemic stroke) that can reach a rate of 5% at one month.  The benefit-risk of their use should therefore carefully be individualized</a:t>
            </a:r>
            <a:r>
              <a:rPr lang="en-US" altLang="en-US" sz="1000" b="1" baseline="0" dirty="0"/>
              <a:t>.</a:t>
            </a:r>
            <a:endParaRPr lang="en-US" alt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en-US" sz="1000" dirty="0"/>
              <a:t>Of the 556 AF patients on Apixaban, 23% were given the reduced dose of 2.5</a:t>
            </a:r>
            <a:r>
              <a:rPr lang="en-US" sz="1000" baseline="0" dirty="0"/>
              <a:t> mg bid of whom about </a:t>
            </a:r>
            <a:r>
              <a:rPr lang="en-US" sz="1000" u="sng" baseline="0" dirty="0"/>
              <a:t>half</a:t>
            </a:r>
            <a:r>
              <a:rPr lang="en-US" sz="1000" baseline="0" dirty="0"/>
              <a:t> (13% of the total) did not have 2 of the 3 “ABC” criteria present (age ≥ 80, weight ≤ 60 kg, creatinine ≥ 133)</a:t>
            </a:r>
          </a:p>
          <a:p>
            <a:pPr marL="181240" indent="-181240">
              <a:buFont typeface="Arial"/>
              <a:buChar char="•"/>
            </a:pPr>
            <a:r>
              <a:rPr lang="en-US" sz="1000" baseline="0" dirty="0"/>
              <a:t>Of the 181 patients on Dabigatran, 38% were on the reduced dose of 110mg bid and only 4% were felt to be on a dosage that was discordant with current Canadian Guidelines</a:t>
            </a:r>
          </a:p>
          <a:p>
            <a:pPr marL="181240" indent="-181240">
              <a:buFont typeface="Arial"/>
              <a:buChar char="•"/>
            </a:pPr>
            <a:r>
              <a:rPr lang="en-US" sz="1000" baseline="0" dirty="0"/>
              <a:t>Of the 369 patients on Rivaroxaban, 18% were on a reduced dose and 8% were felt to have been reduced to 15 mg daily inappropriately.</a:t>
            </a:r>
          </a:p>
          <a:p>
            <a:pPr marL="181240" indent="-181240">
              <a:buFont typeface="Arial"/>
              <a:buChar char="•"/>
            </a:pPr>
            <a:r>
              <a:rPr lang="en-US" sz="1000" baseline="0" dirty="0"/>
              <a:t>Overall, the message is that there is some room for improvement through further knowledge dissemination</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It is important to emphasize</a:t>
            </a:r>
            <a:r>
              <a:rPr lang="en-US" sz="1000" baseline="0" dirty="0"/>
              <a:t> that randomized controlled trials (RCTs) represent the strongest type of medical evidence to guide management of patients.</a:t>
            </a:r>
          </a:p>
          <a:p>
            <a:pPr marL="171450" indent="-171450">
              <a:buFont typeface="Arial"/>
              <a:buChar char="•"/>
            </a:pPr>
            <a:r>
              <a:rPr lang="en-US" sz="10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 slide is self-explanatory and may be used at the speakers discretion to emphasize some of the many barriers we face in ensuring long-term patient compliance to DOACs in a world of “fake-news” and multiple different</a:t>
            </a:r>
            <a:r>
              <a:rPr lang="en-US" sz="1000" baseline="0" dirty="0"/>
              <a:t> “opinions” from biased sources who often have a less than scientific personal agenda… Patients (and physicians..) must beware in a world of readily accessible (mis)information!</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a:t>
            </a:r>
            <a:r>
              <a:rPr lang="en-US" sz="1000" baseline="0" dirty="0"/>
              <a:t> slide can be used to elaborate on comments made to slide 22 and list some of the potential uses of observational RWD studies.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 slide is useful when describing how non-randomized “big data” is used in Real</a:t>
            </a:r>
            <a:r>
              <a:rPr lang="en-US" sz="1000" baseline="0" dirty="0"/>
              <a:t> World studies. Propensity score matching attempts to correct for the absence of prospective randomization when analyzing data retrospectively.</a:t>
            </a:r>
            <a:r>
              <a:rPr lang="en-US" sz="1000" dirty="0"/>
              <a:t>   Only</a:t>
            </a:r>
            <a:r>
              <a:rPr lang="en-US" sz="10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000" baseline="0" dirty="0"/>
              <a:t>May be used as a backup slide at the presenter’s discretion </a:t>
            </a:r>
            <a:endParaRPr lang="en-US"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171450" indent="-171450">
              <a:buFont typeface="Arial"/>
              <a:buChar char="•"/>
            </a:pPr>
            <a:r>
              <a:rPr lang="en-US" dirty="0"/>
              <a:t>Slide compares</a:t>
            </a:r>
            <a:r>
              <a:rPr lang="en-US" baseline="0" dirty="0"/>
              <a:t> the strengths and weaknesses of observational real world data, empowering the attendee to better discriminate between the growing number of RWD studies published each year.</a:t>
            </a:r>
          </a:p>
          <a:p>
            <a:pPr marL="171450" indent="-171450">
              <a:buFont typeface="Arial"/>
              <a:buChar char="•"/>
            </a:pPr>
            <a:r>
              <a:rPr lang="en-US" baseline="0" dirty="0"/>
              <a:t>Useful adjunct to slide 26 depending on the audience interest in the subject</a:t>
            </a:r>
            <a:endParaRPr lang="en-US"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75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91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282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006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71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171450" indent="-171450">
              <a:buFont typeface="Arial"/>
              <a:buChar char="•"/>
            </a:pPr>
            <a:r>
              <a:rPr lang="en-US" sz="1000" dirty="0"/>
              <a:t>From a pharmacodynamics</a:t>
            </a:r>
            <a:r>
              <a:rPr lang="en-US" sz="10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000" baseline="0" dirty="0"/>
              <a:t>A patient would have to miss </a:t>
            </a:r>
            <a:r>
              <a:rPr lang="en-US" sz="1000" u="sng" baseline="0" dirty="0"/>
              <a:t>three consecutive doses</a:t>
            </a:r>
            <a:r>
              <a:rPr lang="en-US" sz="1000" baseline="0" dirty="0"/>
              <a:t> of a DOAC taken twice-daily for an equivalent risk exposure.   Being on a once-daily DOAC may therefore not be an advantage for a forgetful patient who frequently misses doses as he/she is less likely to miss three consecutive doses of medication.</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sz="1000" dirty="0"/>
              <a:t>Methods:  The authors analyzed treatment discontinuation frequencies in phase 3 trials of anticoagulant treatment in non-valvular atrial fibrillation in a frequentist random effect </a:t>
            </a:r>
            <a:r>
              <a:rPr lang="en-US" sz="1000" dirty="0" err="1"/>
              <a:t>metaanalysis</a:t>
            </a:r>
            <a:r>
              <a:rPr lang="en-US" sz="1000" dirty="0"/>
              <a:t> and in Bayesian multiple treatment network comparison.</a:t>
            </a:r>
          </a:p>
          <a:p>
            <a:endParaRPr lang="en-US" sz="1000" dirty="0"/>
          </a:p>
          <a:p>
            <a:r>
              <a:rPr lang="en-US" sz="1000" dirty="0"/>
              <a:t>Results: Frequency of discontinuations are heterogeneous and highly inconsistent Discontinuations were the most frequent with dabigatran followed by rivaroxaban, warfarin, </a:t>
            </a:r>
            <a:r>
              <a:rPr lang="en-US" sz="1000" dirty="0" err="1"/>
              <a:t>edoxaban</a:t>
            </a:r>
            <a:r>
              <a:rPr lang="en-US" sz="1000" dirty="0"/>
              <a:t> and apixaban. </a:t>
            </a:r>
          </a:p>
          <a:p>
            <a:endParaRPr lang="en-US" sz="1000" dirty="0"/>
          </a:p>
          <a:p>
            <a:r>
              <a:rPr lang="en-US" sz="1000" dirty="0"/>
              <a:t>Rivaroxaban were less frequently discontinued when compared to the two doses of dabigatran. (OR 0.80; 95% CI: 0.71–0.91 versus 150 mg b.i.d., and OR: 0.77; 95% CI: 0.68–0.87 versus 110 mg b.i.d.).</a:t>
            </a:r>
          </a:p>
          <a:p>
            <a:endParaRPr lang="en-US" sz="1000" dirty="0"/>
          </a:p>
          <a:p>
            <a:r>
              <a:rPr lang="en-US" sz="1000" dirty="0"/>
              <a:t>Conclusion:</a:t>
            </a:r>
          </a:p>
          <a:p>
            <a:r>
              <a:rPr lang="en-US" sz="1000" dirty="0"/>
              <a:t>Important differences exist among the treatment adherence of different anticoagulant protocols. Discontinuation rates experienced during the clinical trials may predict the real life patient persistence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000" dirty="0"/>
              <a:t>The major pivotal trials for</a:t>
            </a:r>
            <a:r>
              <a:rPr lang="en-CA" sz="1000" baseline="0" dirty="0"/>
              <a:t> the first three novel anticoagulants compared against warfarin (RE-LY, ROCKET-AF and ARISTOTLE) included substantial numbers of patients aged 75 years or older..</a:t>
            </a:r>
          </a:p>
          <a:p>
            <a:pPr>
              <a:buFont typeface="Arial" pitchFamily="34" charset="0"/>
              <a:buChar char="•"/>
            </a:pPr>
            <a:r>
              <a:rPr lang="en-CA" sz="1000" baseline="0" dirty="0"/>
              <a:t> RE-LY: n=7,258</a:t>
            </a:r>
          </a:p>
          <a:p>
            <a:pPr>
              <a:buFont typeface="Arial" pitchFamily="34" charset="0"/>
              <a:buChar char="•"/>
            </a:pPr>
            <a:r>
              <a:rPr lang="en-CA" sz="1000" baseline="0" dirty="0"/>
              <a:t> ROCKET-AF: n=6,229</a:t>
            </a:r>
          </a:p>
          <a:p>
            <a:pPr>
              <a:buFont typeface="Arial" pitchFamily="34" charset="0"/>
              <a:buChar char="•"/>
            </a:pPr>
            <a:r>
              <a:rPr lang="en-CA" sz="1000" baseline="0" dirty="0"/>
              <a:t> ARISTOTLE: n=5,678</a:t>
            </a:r>
          </a:p>
          <a:p>
            <a:pPr>
              <a:buFont typeface="Arial" pitchFamily="34" charset="0"/>
              <a:buNone/>
            </a:pPr>
            <a:r>
              <a:rPr lang="en-CA" sz="1000" baseline="0" dirty="0"/>
              <a:t>Also included on this slide is AVERROES, which compared apixaban to aspirin and also included a large number of patients aged 75 years or older. (n=1,897). As shown in the Forest plot, dabigatran 150 mg bid and apixaban 5 mg bid were associated with significant reductions in stroke risk relative to warfarin, while apixaban 5 mg bid was associated with a significant reduction in risk of major hemorrhage.</a:t>
            </a:r>
          </a:p>
          <a:p>
            <a:r>
              <a:rPr lang="en-CA" sz="1000" baseline="0" dirty="0"/>
              <a:t>Note that in ROCKET-AF, the dose of rivaroxaban was reduced to 15 mg once daily if estimated creatinine clearance was 30-49 mL/min. In AVERROES, the apixaban dose was 2.5 mg bid if 2 out of 3 of these criteria were met: serum creatinine ≥ 133 ml/min, age ≥ 80 years or weight ≤ 60 kg. </a:t>
            </a:r>
          </a:p>
          <a:p>
            <a:endParaRPr lang="en-CA" sz="1000" baseline="0" dirty="0"/>
          </a:p>
          <a:p>
            <a:r>
              <a:rPr lang="en-CA" sz="1000" baseline="0" dirty="0"/>
              <a:t>References:</a:t>
            </a:r>
          </a:p>
          <a:p>
            <a:r>
              <a:rPr lang="en-CA" sz="1000" baseline="0" dirty="0"/>
              <a:t>1. </a:t>
            </a:r>
            <a:r>
              <a:rPr lang="en-CA" sz="1000" b="0" i="0" kern="1200" dirty="0">
                <a:solidFill>
                  <a:schemeClr val="tx1"/>
                </a:solidFill>
                <a:latin typeface="+mn-lt"/>
                <a:ea typeface="+mn-ea"/>
                <a:cs typeface="+mn-cs"/>
              </a:rPr>
              <a:t>Connolly SJ, Ezekowitz MD, Yusuf S, et al. Dabigatran versus warfarin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2009; 361:1139-51.</a:t>
            </a:r>
          </a:p>
          <a:p>
            <a:r>
              <a:rPr lang="en-CA" sz="1000" b="0" i="0" kern="1200" dirty="0">
                <a:solidFill>
                  <a:schemeClr val="tx1"/>
                </a:solidFill>
                <a:latin typeface="+mn-lt"/>
                <a:ea typeface="+mn-ea"/>
                <a:cs typeface="+mn-cs"/>
              </a:rPr>
              <a:t>2. Patel MR, Mahaffey KW, Garg J, et al. Rivaroxaban versus warfarin in nonvalvular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 365:883-91.</a:t>
            </a:r>
          </a:p>
          <a:p>
            <a:r>
              <a:rPr lang="en-CA" sz="1000" b="0" i="0" kern="1200" dirty="0">
                <a:solidFill>
                  <a:schemeClr val="tx1"/>
                </a:solidFill>
                <a:latin typeface="+mn-lt"/>
                <a:ea typeface="+mn-ea"/>
                <a:cs typeface="+mn-cs"/>
              </a:rPr>
              <a:t>3. Granger CB, Alexander JH, McMurray JJ, Lopes RD, </a:t>
            </a:r>
            <a:r>
              <a:rPr lang="en-CA" sz="1000" b="0" i="0" kern="1200" dirty="0" err="1">
                <a:solidFill>
                  <a:schemeClr val="tx1"/>
                </a:solidFill>
                <a:latin typeface="+mn-lt"/>
                <a:ea typeface="+mn-ea"/>
                <a:cs typeface="+mn-cs"/>
              </a:rPr>
              <a:t>Hylek</a:t>
            </a:r>
            <a:r>
              <a:rPr lang="en-CA" sz="1000" b="0" i="0" kern="1200" dirty="0">
                <a:solidFill>
                  <a:schemeClr val="tx1"/>
                </a:solidFill>
                <a:latin typeface="+mn-lt"/>
                <a:ea typeface="+mn-ea"/>
                <a:cs typeface="+mn-cs"/>
              </a:rPr>
              <a:t> EM, Hanna M, et al. Apixaban versus warfarin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2011;365:981–992. </a:t>
            </a:r>
          </a:p>
          <a:p>
            <a:pPr marL="0" marR="0" indent="0" algn="l" defTabSz="914400" rtl="0" eaLnBrk="1" fontAlgn="auto" latinLnBrk="0" hangingPunct="1">
              <a:lnSpc>
                <a:spcPct val="100000"/>
              </a:lnSpc>
              <a:spcBef>
                <a:spcPts val="0"/>
              </a:spcBef>
              <a:spcAft>
                <a:spcPts val="0"/>
              </a:spcAft>
              <a:buClrTx/>
              <a:buSzTx/>
              <a:buFontTx/>
              <a:buNone/>
              <a:tabLst/>
              <a:defRPr/>
            </a:pPr>
            <a:r>
              <a:rPr lang="en-CA" sz="1000" b="0" i="0" kern="1200" dirty="0">
                <a:solidFill>
                  <a:schemeClr val="tx1"/>
                </a:solidFill>
                <a:latin typeface="+mn-lt"/>
                <a:ea typeface="+mn-ea"/>
                <a:cs typeface="+mn-cs"/>
              </a:rPr>
              <a:t>4. Connolly SJ, </a:t>
            </a:r>
            <a:r>
              <a:rPr lang="en-CA" sz="1000" b="0" i="0" kern="1200" dirty="0" err="1">
                <a:solidFill>
                  <a:schemeClr val="tx1"/>
                </a:solidFill>
                <a:latin typeface="+mn-lt"/>
                <a:ea typeface="+mn-ea"/>
                <a:cs typeface="+mn-cs"/>
              </a:rPr>
              <a:t>Eikelboom</a:t>
            </a:r>
            <a:r>
              <a:rPr lang="en-CA" sz="1000" b="0" i="0" kern="1200" dirty="0">
                <a:solidFill>
                  <a:schemeClr val="tx1"/>
                </a:solidFill>
                <a:latin typeface="+mn-lt"/>
                <a:ea typeface="+mn-ea"/>
                <a:cs typeface="+mn-cs"/>
              </a:rPr>
              <a:t> J, Joyner C, Diener H-C, Hart R, </a:t>
            </a:r>
            <a:r>
              <a:rPr lang="en-CA" sz="1000" b="0" i="0" kern="1200" dirty="0" err="1">
                <a:solidFill>
                  <a:schemeClr val="tx1"/>
                </a:solidFill>
                <a:latin typeface="+mn-lt"/>
                <a:ea typeface="+mn-ea"/>
                <a:cs typeface="+mn-cs"/>
              </a:rPr>
              <a:t>Golitsyn</a:t>
            </a:r>
            <a:r>
              <a:rPr lang="en-CA" sz="1000" b="0" i="0" kern="1200" dirty="0">
                <a:solidFill>
                  <a:schemeClr val="tx1"/>
                </a:solidFill>
                <a:latin typeface="+mn-lt"/>
                <a:ea typeface="+mn-ea"/>
                <a:cs typeface="+mn-cs"/>
              </a:rPr>
              <a:t> S, et al. Apixaban in patients with AF. N </a:t>
            </a:r>
            <a:r>
              <a:rPr lang="en-CA" sz="1000" b="0" i="0" kern="1200" dirty="0" err="1">
                <a:solidFill>
                  <a:schemeClr val="tx1"/>
                </a:solidFill>
                <a:latin typeface="+mn-lt"/>
                <a:ea typeface="+mn-ea"/>
                <a:cs typeface="+mn-cs"/>
              </a:rPr>
              <a:t>Engl</a:t>
            </a:r>
            <a:r>
              <a:rPr lang="en-CA" sz="1000" b="0" i="0" kern="1200" dirty="0">
                <a:solidFill>
                  <a:schemeClr val="tx1"/>
                </a:solidFill>
                <a:latin typeface="+mn-lt"/>
                <a:ea typeface="+mn-ea"/>
                <a:cs typeface="+mn-cs"/>
              </a:rPr>
              <a:t> J Med. 2011; 364:806-17.</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0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000" baseline="0" dirty="0"/>
              <a:t>Cited in: </a:t>
            </a:r>
            <a:r>
              <a:rPr lang="fr-FR" sz="1000" dirty="0" err="1"/>
              <a:t>Ng</a:t>
            </a:r>
            <a:r>
              <a:rPr lang="fr-FR" sz="1000" dirty="0"/>
              <a:t> KH, Hart RG, </a:t>
            </a:r>
            <a:r>
              <a:rPr lang="fr-FR" sz="1000" dirty="0" err="1"/>
              <a:t>Eikelboom</a:t>
            </a:r>
            <a:r>
              <a:rPr lang="fr-FR" sz="1000" dirty="0"/>
              <a:t> JW.</a:t>
            </a:r>
            <a:r>
              <a:rPr lang="fr-FR" sz="1000" baseline="0" dirty="0"/>
              <a:t> </a:t>
            </a:r>
            <a:r>
              <a:rPr lang="fr-FR" sz="1000" dirty="0"/>
              <a:t>Anticoagulation in Patients </a:t>
            </a:r>
            <a:r>
              <a:rPr lang="fr-FR" sz="1000" dirty="0" err="1"/>
              <a:t>Aged</a:t>
            </a:r>
            <a:r>
              <a:rPr lang="fr-FR" sz="1000" dirty="0"/>
              <a:t> ≥75 </a:t>
            </a:r>
            <a:r>
              <a:rPr lang="fr-FR" sz="1000" dirty="0" err="1"/>
              <a:t>years</a:t>
            </a:r>
            <a:r>
              <a:rPr lang="fr-FR" sz="1000" dirty="0"/>
              <a:t> </a:t>
            </a:r>
            <a:r>
              <a:rPr lang="fr-FR" sz="1000" dirty="0" err="1"/>
              <a:t>with</a:t>
            </a:r>
            <a:r>
              <a:rPr lang="fr-FR" sz="1000" dirty="0"/>
              <a:t> Atrial Fibrillation: </a:t>
            </a:r>
            <a:r>
              <a:rPr lang="fr-FR" sz="1000" dirty="0" err="1"/>
              <a:t>Role</a:t>
            </a:r>
            <a:r>
              <a:rPr lang="fr-FR" sz="1000" dirty="0"/>
              <a:t> of Novel Oral Anticoagulants.</a:t>
            </a:r>
            <a:r>
              <a:rPr lang="fr-FR" sz="1000" baseline="0" dirty="0"/>
              <a:t> </a:t>
            </a:r>
            <a:r>
              <a:rPr lang="fr-FR" sz="1000" dirty="0" err="1"/>
              <a:t>Cardiol</a:t>
            </a:r>
            <a:r>
              <a:rPr lang="fr-FR" sz="1000" dirty="0"/>
              <a:t> </a:t>
            </a:r>
            <a:r>
              <a:rPr lang="fr-FR" sz="1000" dirty="0" err="1"/>
              <a:t>Ther</a:t>
            </a:r>
            <a:r>
              <a:rPr lang="fr-FR" sz="1000" dirty="0"/>
              <a:t> 2013; 2(2):135-49.</a:t>
            </a:r>
            <a:endParaRPr lang="en-CA" sz="1000" baseline="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983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000" b="1" kern="1200" dirty="0">
                <a:solidFill>
                  <a:schemeClr val="tx1"/>
                </a:solidFill>
                <a:latin typeface="+mn-lt"/>
                <a:ea typeface="+mn-ea"/>
                <a:cs typeface="+mn-cs"/>
              </a:rPr>
              <a:t>Increased efficacy of apixaban in the elderly</a:t>
            </a:r>
          </a:p>
          <a:p>
            <a:r>
              <a:rPr lang="en-CA" sz="1000" kern="1200" dirty="0">
                <a:solidFill>
                  <a:schemeClr val="tx1"/>
                </a:solidFill>
                <a:latin typeface="+mn-lt"/>
                <a:ea typeface="+mn-ea"/>
                <a:cs typeface="+mn-cs"/>
              </a:rPr>
              <a:t>In this paper we have reported evidence that for stroke prevention,</a:t>
            </a:r>
          </a:p>
          <a:p>
            <a:r>
              <a:rPr lang="en-CA" sz="1000" kern="1200" dirty="0">
                <a:solidFill>
                  <a:schemeClr val="tx1"/>
                </a:solidFill>
                <a:latin typeface="+mn-lt"/>
                <a:ea typeface="+mn-ea"/>
                <a:cs typeface="+mn-cs"/>
              </a:rPr>
              <a:t>the efﬁcacy of apixaban in comparison to aspirin</a:t>
            </a:r>
          </a:p>
          <a:p>
            <a:r>
              <a:rPr lang="en-CA" sz="1000" kern="1200" dirty="0">
                <a:solidFill>
                  <a:schemeClr val="tx1"/>
                </a:solidFill>
                <a:latin typeface="+mn-lt"/>
                <a:ea typeface="+mn-ea"/>
                <a:cs typeface="+mn-cs"/>
              </a:rPr>
              <a:t>increases with age. In patients =75 years, there was a greater</a:t>
            </a:r>
          </a:p>
          <a:p>
            <a:r>
              <a:rPr lang="en-CA" sz="1000" kern="1200" dirty="0">
                <a:solidFill>
                  <a:schemeClr val="tx1"/>
                </a:solidFill>
                <a:latin typeface="+mn-lt"/>
                <a:ea typeface="+mn-ea"/>
                <a:cs typeface="+mn-cs"/>
              </a:rPr>
              <a:t>relative risk reduction with apixaban (HR 0.33, 95% CI</a:t>
            </a:r>
          </a:p>
          <a:p>
            <a:r>
              <a:rPr lang="en-CA" sz="1000" kern="1200" dirty="0">
                <a:solidFill>
                  <a:schemeClr val="tx1"/>
                </a:solidFill>
                <a:latin typeface="+mn-lt"/>
                <a:ea typeface="+mn-ea"/>
                <a:cs typeface="+mn-cs"/>
              </a:rPr>
              <a:t>0.18–0.56) compared with younger patients (HR 0.68, 95%</a:t>
            </a:r>
          </a:p>
          <a:p>
            <a:r>
              <a:rPr lang="en-CA" sz="1000" kern="1200" dirty="0">
                <a:solidFill>
                  <a:schemeClr val="tx1"/>
                </a:solidFill>
                <a:latin typeface="+mn-lt"/>
                <a:ea typeface="+mn-ea"/>
                <a:cs typeface="+mn-cs"/>
              </a:rPr>
              <a:t>CI 0.42–1.08; P-value for interaction = 0.04) (Figure 1). The</a:t>
            </a:r>
          </a:p>
          <a:p>
            <a:r>
              <a:rPr lang="en-CA" sz="1000" kern="1200" dirty="0">
                <a:solidFill>
                  <a:schemeClr val="tx1"/>
                </a:solidFill>
                <a:latin typeface="+mn-lt"/>
                <a:ea typeface="+mn-ea"/>
                <a:cs typeface="+mn-cs"/>
              </a:rPr>
              <a:t>number needed to treat (NNT, calculated as 1/[absolute risk</a:t>
            </a:r>
          </a:p>
          <a:p>
            <a:r>
              <a:rPr lang="en-CA" sz="1000" kern="1200" dirty="0">
                <a:solidFill>
                  <a:schemeClr val="tx1"/>
                </a:solidFill>
                <a:latin typeface="+mn-lt"/>
                <a:ea typeface="+mn-ea"/>
                <a:cs typeface="+mn-cs"/>
              </a:rPr>
              <a:t>reduction]) per year to prevent a stroke was 26 in patients</a:t>
            </a:r>
          </a:p>
          <a:p>
            <a:r>
              <a:rPr lang="en-CA" sz="1000" kern="1200" dirty="0">
                <a:solidFill>
                  <a:schemeClr val="tx1"/>
                </a:solidFill>
                <a:latin typeface="+mn-lt"/>
                <a:ea typeface="+mn-ea"/>
                <a:cs typeface="+mn-cs"/>
              </a:rPr>
              <a:t>=75 compared with a NNT of 143 in younger patients. In</a:t>
            </a:r>
          </a:p>
          <a:p>
            <a:r>
              <a:rPr lang="en-CA" sz="1000" kern="1200" dirty="0">
                <a:solidFill>
                  <a:schemeClr val="tx1"/>
                </a:solidFill>
                <a:latin typeface="+mn-lt"/>
                <a:ea typeface="+mn-ea"/>
                <a:cs typeface="+mn-cs"/>
              </a:rPr>
              <a:t>contrast, the relative efﬁcacy of aspirin to prevent ischaemic</a:t>
            </a:r>
          </a:p>
          <a:p>
            <a:r>
              <a:rPr lang="en-CA" sz="1000" kern="1200" dirty="0">
                <a:solidFill>
                  <a:schemeClr val="tx1"/>
                </a:solidFill>
                <a:latin typeface="+mn-lt"/>
                <a:ea typeface="+mn-ea"/>
                <a:cs typeface="+mn-cs"/>
              </a:rPr>
              <a:t>stroke decreases as patients with AF age and appears ineffectual</a:t>
            </a:r>
          </a:p>
          <a:p>
            <a:r>
              <a:rPr lang="en-CA" sz="1000" kern="1200" dirty="0">
                <a:solidFill>
                  <a:schemeClr val="tx1"/>
                </a:solidFill>
                <a:latin typeface="+mn-lt"/>
                <a:ea typeface="+mn-ea"/>
                <a:cs typeface="+mn-cs"/>
              </a:rPr>
              <a:t>as patients enter their eighth decade [8]. The </a:t>
            </a:r>
            <a:r>
              <a:rPr lang="en-CA" sz="1000" kern="1200" dirty="0" err="1">
                <a:solidFill>
                  <a:schemeClr val="tx1"/>
                </a:solidFill>
                <a:latin typeface="+mn-lt"/>
                <a:ea typeface="+mn-ea"/>
                <a:cs typeface="+mn-cs"/>
              </a:rPr>
              <a:t>beneﬁtof</a:t>
            </a:r>
            <a:endParaRPr lang="en-CA" sz="1000" kern="1200" dirty="0">
              <a:solidFill>
                <a:schemeClr val="tx1"/>
              </a:solidFill>
              <a:latin typeface="+mn-lt"/>
              <a:ea typeface="+mn-ea"/>
              <a:cs typeface="+mn-cs"/>
            </a:endParaRPr>
          </a:p>
          <a:p>
            <a:r>
              <a:rPr lang="en-CA" sz="1000" kern="1200" dirty="0">
                <a:solidFill>
                  <a:schemeClr val="tx1"/>
                </a:solidFill>
                <a:latin typeface="+mn-lt"/>
                <a:ea typeface="+mn-ea"/>
                <a:cs typeface="+mn-cs"/>
              </a:rPr>
              <a:t>apixaban with advancing age appears to be due to a rapidly</a:t>
            </a:r>
          </a:p>
          <a:p>
            <a:r>
              <a:rPr lang="en-CA" sz="1000" kern="1200" dirty="0">
                <a:solidFill>
                  <a:schemeClr val="tx1"/>
                </a:solidFill>
                <a:latin typeface="+mn-lt"/>
                <a:ea typeface="+mn-ea"/>
                <a:cs typeface="+mn-cs"/>
              </a:rPr>
              <a:t>increasing stroke risk on aspirin, whereas the stroke risk on</a:t>
            </a:r>
          </a:p>
          <a:p>
            <a:r>
              <a:rPr lang="en-CA" sz="1000" kern="1200" dirty="0">
                <a:solidFill>
                  <a:schemeClr val="tx1"/>
                </a:solidFill>
                <a:latin typeface="+mn-lt"/>
                <a:ea typeface="+mn-ea"/>
                <a:cs typeface="+mn-cs"/>
              </a:rPr>
              <a:t>apixaban is relatively consistent across age groups (Figure 2A).</a:t>
            </a:r>
          </a:p>
          <a:p>
            <a:r>
              <a:rPr lang="en-CA" sz="1000" kern="1200" dirty="0">
                <a:solidFill>
                  <a:schemeClr val="tx1"/>
                </a:solidFill>
                <a:latin typeface="+mn-lt"/>
                <a:ea typeface="+mn-ea"/>
                <a:cs typeface="+mn-cs"/>
              </a:rPr>
              <a:t>In the absence of a comparator group with no antiplatelets or</a:t>
            </a:r>
          </a:p>
          <a:p>
            <a:r>
              <a:rPr lang="en-CA" sz="1000" kern="1200" dirty="0">
                <a:solidFill>
                  <a:schemeClr val="tx1"/>
                </a:solidFill>
                <a:latin typeface="+mn-lt"/>
                <a:ea typeface="+mn-ea"/>
                <a:cs typeface="+mn-cs"/>
              </a:rPr>
              <a:t>anticoagulants, it is not possible to determine conclusively</a:t>
            </a:r>
          </a:p>
          <a:p>
            <a:r>
              <a:rPr lang="en-CA" sz="1000" kern="1200" dirty="0">
                <a:solidFill>
                  <a:schemeClr val="tx1"/>
                </a:solidFill>
                <a:latin typeface="+mn-lt"/>
                <a:ea typeface="+mn-ea"/>
                <a:cs typeface="+mn-cs"/>
              </a:rPr>
              <a:t>from our data if this is due to a loss of efﬁcacy of aspirin with</a:t>
            </a:r>
          </a:p>
          <a:p>
            <a:r>
              <a:rPr lang="en-CA" sz="1000" kern="1200" dirty="0">
                <a:solidFill>
                  <a:schemeClr val="tx1"/>
                </a:solidFill>
                <a:latin typeface="+mn-lt"/>
                <a:ea typeface="+mn-ea"/>
                <a:cs typeface="+mn-cs"/>
              </a:rPr>
              <a:t>age or an increase in efﬁcacy with apixaban. However, as most</a:t>
            </a:r>
          </a:p>
          <a:p>
            <a:r>
              <a:rPr lang="en-CA" sz="1000" kern="1200" dirty="0">
                <a:solidFill>
                  <a:schemeClr val="tx1"/>
                </a:solidFill>
                <a:latin typeface="+mn-lt"/>
                <a:ea typeface="+mn-ea"/>
                <a:cs typeface="+mn-cs"/>
              </a:rPr>
              <a:t>elderly patients not anticoagulated will be prescribed aspirin,</a:t>
            </a:r>
          </a:p>
          <a:p>
            <a:r>
              <a:rPr lang="en-CA" sz="1000" kern="1200" dirty="0">
                <a:solidFill>
                  <a:schemeClr val="tx1"/>
                </a:solidFill>
                <a:latin typeface="+mn-lt"/>
                <a:ea typeface="+mn-ea"/>
                <a:cs typeface="+mn-cs"/>
              </a:rPr>
              <a:t>the ﬁndings of this analysis are clinically relevant.</a:t>
            </a:r>
            <a:endParaRPr lang="fr-CA" sz="1000" dirty="0"/>
          </a:p>
          <a:p>
            <a:pPr defTabSz="483198">
              <a:spcBef>
                <a:spcPct val="0"/>
              </a:spcBef>
            </a:pPr>
            <a:endParaRPr lang="fr-CA"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286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sz="1000" kern="1200" dirty="0">
                <a:solidFill>
                  <a:schemeClr val="tx1"/>
                </a:solidFill>
                <a:latin typeface="+mn-lt"/>
                <a:ea typeface="+mn-ea"/>
                <a:cs typeface="+mn-cs"/>
              </a:rPr>
              <a:t>Risk of bleeding with initiation of apixaban</a:t>
            </a:r>
          </a:p>
          <a:p>
            <a:r>
              <a:rPr lang="en-CA" sz="1000" kern="1200" dirty="0">
                <a:solidFill>
                  <a:schemeClr val="tx1"/>
                </a:solidFill>
                <a:latin typeface="+mn-lt"/>
                <a:ea typeface="+mn-ea"/>
                <a:cs typeface="+mn-cs"/>
              </a:rPr>
              <a:t>Patients enrolled onto AVERROES were not anticoagulated</a:t>
            </a:r>
          </a:p>
          <a:p>
            <a:r>
              <a:rPr lang="en-CA" sz="1000" kern="1200" dirty="0">
                <a:solidFill>
                  <a:schemeClr val="tx1"/>
                </a:solidFill>
                <a:latin typeface="+mn-lt"/>
                <a:ea typeface="+mn-ea"/>
                <a:cs typeface="+mn-cs"/>
              </a:rPr>
              <a:t>with vitamin K antagonist therapy either because it was unsuitable</a:t>
            </a:r>
          </a:p>
          <a:p>
            <a:r>
              <a:rPr lang="en-CA" sz="1000" kern="1200" dirty="0">
                <a:solidFill>
                  <a:schemeClr val="tx1"/>
                </a:solidFill>
                <a:latin typeface="+mn-lt"/>
                <a:ea typeface="+mn-ea"/>
                <a:cs typeface="+mn-cs"/>
              </a:rPr>
              <a:t>or expected to be unsuitable. Multiple physician and</a:t>
            </a:r>
          </a:p>
          <a:p>
            <a:r>
              <a:rPr lang="en-CA" sz="1000" kern="1200" dirty="0">
                <a:solidFill>
                  <a:schemeClr val="tx1"/>
                </a:solidFill>
                <a:latin typeface="+mn-lt"/>
                <a:ea typeface="+mn-ea"/>
                <a:cs typeface="+mn-cs"/>
              </a:rPr>
              <a:t>patient factors were listed for patients not being suitable for</a:t>
            </a:r>
          </a:p>
          <a:p>
            <a:r>
              <a:rPr lang="en-CA" sz="1000" kern="1200" dirty="0">
                <a:solidFill>
                  <a:schemeClr val="tx1"/>
                </a:solidFill>
                <a:latin typeface="+mn-lt"/>
                <a:ea typeface="+mn-ea"/>
                <a:cs typeface="+mn-cs"/>
              </a:rPr>
              <a:t>VKA but most patients were unsuitable for multiple reasons</a:t>
            </a:r>
          </a:p>
          <a:p>
            <a:r>
              <a:rPr lang="en-CA" sz="1000" kern="1200" dirty="0">
                <a:solidFill>
                  <a:schemeClr val="tx1"/>
                </a:solidFill>
                <a:latin typeface="+mn-lt"/>
                <a:ea typeface="+mn-ea"/>
                <a:cs typeface="+mn-cs"/>
              </a:rPr>
              <a:t>(Supplementary data, Table S4, available in Age and Ageing</a:t>
            </a:r>
          </a:p>
          <a:p>
            <a:r>
              <a:rPr lang="en-CA" sz="1000" kern="1200" dirty="0">
                <a:solidFill>
                  <a:schemeClr val="tx1"/>
                </a:solidFill>
                <a:latin typeface="+mn-lt"/>
                <a:ea typeface="+mn-ea"/>
                <a:cs typeface="+mn-cs"/>
              </a:rPr>
              <a:t>online). A large proportion of older patients (42.6%) had</a:t>
            </a:r>
          </a:p>
          <a:p>
            <a:r>
              <a:rPr lang="en-CA" sz="1000" kern="1200" dirty="0">
                <a:solidFill>
                  <a:schemeClr val="tx1"/>
                </a:solidFill>
                <a:latin typeface="+mn-lt"/>
                <a:ea typeface="+mn-ea"/>
                <a:cs typeface="+mn-cs"/>
              </a:rPr>
              <a:t>previously failed VKA therapy and of that group, 9.5% had</a:t>
            </a:r>
          </a:p>
          <a:p>
            <a:r>
              <a:rPr lang="en-CA" sz="1000" kern="1200" dirty="0">
                <a:solidFill>
                  <a:schemeClr val="tx1"/>
                </a:solidFill>
                <a:latin typeface="+mn-lt"/>
                <a:ea typeface="+mn-ea"/>
                <a:cs typeface="+mn-cs"/>
              </a:rPr>
              <a:t>serious bleeding due to VKA therapy.</a:t>
            </a:r>
          </a:p>
          <a:p>
            <a:r>
              <a:rPr lang="en-CA" sz="1000" kern="1200" dirty="0">
                <a:solidFill>
                  <a:schemeClr val="tx1"/>
                </a:solidFill>
                <a:latin typeface="+mn-lt"/>
                <a:ea typeface="+mn-ea"/>
                <a:cs typeface="+mn-cs"/>
              </a:rPr>
              <a:t>In general, apixaban has a similar major bleeding rate to</a:t>
            </a:r>
          </a:p>
          <a:p>
            <a:r>
              <a:rPr lang="en-CA" sz="1000" kern="1200" dirty="0">
                <a:solidFill>
                  <a:schemeClr val="tx1"/>
                </a:solidFill>
                <a:latin typeface="+mn-lt"/>
                <a:ea typeface="+mn-ea"/>
                <a:cs typeface="+mn-cs"/>
              </a:rPr>
              <a:t>aspirin in patients who were previously not deemed suitable</a:t>
            </a:r>
          </a:p>
          <a:p>
            <a:r>
              <a:rPr lang="en-CA" sz="1000" kern="1200" dirty="0">
                <a:solidFill>
                  <a:schemeClr val="tx1"/>
                </a:solidFill>
                <a:latin typeface="+mn-lt"/>
                <a:ea typeface="+mn-ea"/>
                <a:cs typeface="+mn-cs"/>
              </a:rPr>
              <a:t>for anticoagulation with VKA. The risk of bleeding increased</a:t>
            </a:r>
          </a:p>
          <a:p>
            <a:r>
              <a:rPr lang="en-CA" sz="1000" kern="1200" dirty="0">
                <a:solidFill>
                  <a:schemeClr val="tx1"/>
                </a:solidFill>
                <a:latin typeface="+mn-lt"/>
                <a:ea typeface="+mn-ea"/>
                <a:cs typeface="+mn-cs"/>
              </a:rPr>
              <a:t>on both treatments with age (Figure 2B). However even in</a:t>
            </a:r>
          </a:p>
          <a:p>
            <a:r>
              <a:rPr lang="en-CA" sz="1000" kern="1200" dirty="0">
                <a:solidFill>
                  <a:schemeClr val="tx1"/>
                </a:solidFill>
                <a:latin typeface="+mn-lt"/>
                <a:ea typeface="+mn-ea"/>
                <a:cs typeface="+mn-cs"/>
              </a:rPr>
              <a:t>the very elderly, apixaban was as safe as aspirin in regards to</a:t>
            </a:r>
          </a:p>
          <a:p>
            <a:r>
              <a:rPr lang="en-CA" sz="1000" kern="1200" dirty="0">
                <a:solidFill>
                  <a:schemeClr val="tx1"/>
                </a:solidFill>
                <a:latin typeface="+mn-lt"/>
                <a:ea typeface="+mn-ea"/>
                <a:cs typeface="+mn-cs"/>
              </a:rPr>
              <a:t>bleeding. For intracranial haemorrhage, there is some evidence</a:t>
            </a:r>
          </a:p>
          <a:p>
            <a:r>
              <a:rPr lang="en-CA" sz="1000" kern="1200" dirty="0">
                <a:solidFill>
                  <a:schemeClr val="tx1"/>
                </a:solidFill>
                <a:latin typeface="+mn-lt"/>
                <a:ea typeface="+mn-ea"/>
                <a:cs typeface="+mn-cs"/>
              </a:rPr>
              <a:t>that apixaban is safer than aspirin in patients =85</a:t>
            </a:r>
          </a:p>
          <a:p>
            <a:r>
              <a:rPr lang="en-CA" sz="1000" kern="1200" dirty="0">
                <a:solidFill>
                  <a:schemeClr val="tx1"/>
                </a:solidFill>
                <a:latin typeface="+mn-lt"/>
                <a:ea typeface="+mn-ea"/>
                <a:cs typeface="+mn-cs"/>
              </a:rPr>
              <a:t>years though absolute event rates were low.</a:t>
            </a:r>
            <a:endParaRPr lang="en-CA" sz="1000" dirty="0"/>
          </a:p>
          <a:p>
            <a:pPr defTabSz="483198">
              <a:spcBef>
                <a:spcPct val="0"/>
              </a:spcBef>
            </a:pPr>
            <a:endParaRPr lang="fr-CA"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275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a:t>
            </a:r>
            <a:r>
              <a:rPr lang="en-CA" sz="1000" b="1" dirty="0">
                <a:solidFill>
                  <a:srgbClr val="2A4364"/>
                </a:solidFill>
                <a:latin typeface="Arial" pitchFamily="34" charset="0"/>
                <a:ea typeface="ヒラギノ角ゴ Pro W3"/>
                <a:cs typeface="ヒラギノ角ゴ Pro W3"/>
              </a:rPr>
              <a:t>ABC</a:t>
            </a:r>
            <a:r>
              <a:rPr lang="en-CA" sz="1000" dirty="0">
                <a:solidFill>
                  <a:srgbClr val="2A4364"/>
                </a:solidFill>
                <a:latin typeface="Arial" pitchFamily="34" charset="0"/>
                <a:ea typeface="ヒラギノ角ゴ Pro W3"/>
                <a:cs typeface="ヒラギノ角ゴ Pro W3"/>
              </a:rPr>
              <a:t> criteria: Dose reduction to 2.5 mg BID if at least 2 of the following: </a:t>
            </a:r>
            <a:r>
              <a:rPr lang="en-CA" sz="1000" b="1" dirty="0">
                <a:solidFill>
                  <a:srgbClr val="2A4364"/>
                </a:solidFill>
                <a:latin typeface="Arial" pitchFamily="34" charset="0"/>
                <a:ea typeface="ヒラギノ角ゴ Pro W3"/>
                <a:cs typeface="ヒラギノ角ゴ Pro W3"/>
              </a:rPr>
              <a:t>A</a:t>
            </a:r>
            <a:r>
              <a:rPr lang="en-CA" sz="1000" dirty="0">
                <a:solidFill>
                  <a:srgbClr val="2A4364"/>
                </a:solidFill>
                <a:latin typeface="Arial" pitchFamily="34" charset="0"/>
                <a:ea typeface="ヒラギノ角ゴ Pro W3"/>
                <a:cs typeface="ヒラギノ角ゴ Pro W3"/>
              </a:rPr>
              <a:t>ge ≥ 80, </a:t>
            </a:r>
            <a:r>
              <a:rPr lang="en-CA" sz="1000" b="1" dirty="0">
                <a:solidFill>
                  <a:srgbClr val="2A4364"/>
                </a:solidFill>
                <a:latin typeface="Arial" pitchFamily="34" charset="0"/>
                <a:ea typeface="ヒラギノ角ゴ Pro W3"/>
                <a:cs typeface="ヒラギノ角ゴ Pro W3"/>
              </a:rPr>
              <a:t>B</a:t>
            </a:r>
            <a:r>
              <a:rPr lang="en-CA" sz="1000" dirty="0">
                <a:solidFill>
                  <a:srgbClr val="2A4364"/>
                </a:solidFill>
                <a:latin typeface="Arial" pitchFamily="34" charset="0"/>
                <a:ea typeface="ヒラギノ角ゴ Pro W3"/>
                <a:cs typeface="ヒラギノ角ゴ Pro W3"/>
              </a:rPr>
              <a:t>ody weight ≤ 60kg, serum </a:t>
            </a:r>
            <a:r>
              <a:rPr lang="en-CA" sz="1000" b="1" dirty="0">
                <a:solidFill>
                  <a:srgbClr val="2A4364"/>
                </a:solidFill>
                <a:latin typeface="Arial" pitchFamily="34" charset="0"/>
                <a:ea typeface="ヒラギノ角ゴ Pro W3"/>
                <a:cs typeface="ヒラギノ角ゴ Pro W3"/>
              </a:rPr>
              <a:t>C</a:t>
            </a:r>
            <a:r>
              <a:rPr lang="en-CA" sz="1000" dirty="0">
                <a:solidFill>
                  <a:srgbClr val="2A4364"/>
                </a:solidFill>
                <a:latin typeface="Arial" pitchFamily="34" charset="0"/>
                <a:ea typeface="ヒラギノ角ゴ Pro W3"/>
                <a:cs typeface="ヒラギノ角ゴ Pro W3"/>
              </a:rPr>
              <a:t>reatinine ≥ 133 </a:t>
            </a:r>
            <a:r>
              <a:rPr lang="en-CA" sz="1000" dirty="0" err="1">
                <a:solidFill>
                  <a:srgbClr val="2A4364"/>
                </a:solidFill>
                <a:latin typeface="Arial" pitchFamily="34" charset="0"/>
                <a:ea typeface="ヒラギノ角ゴ Pro W3"/>
                <a:cs typeface="ヒラギノ角ゴ Pro W3"/>
              </a:rPr>
              <a:t>micromol</a:t>
            </a:r>
            <a:r>
              <a:rPr lang="en-CA" sz="1000" dirty="0">
                <a:solidFill>
                  <a:srgbClr val="2A4364"/>
                </a:solidFill>
                <a:latin typeface="Arial" pitchFamily="34" charset="0"/>
                <a:ea typeface="ヒラギノ角ゴ Pro W3"/>
                <a:cs typeface="ヒラギノ角ゴ Pro W3"/>
              </a:rPr>
              <a:t>/L (1.5 mg/dL)</a:t>
            </a: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**Moderate renal impairment: </a:t>
            </a:r>
            <a:r>
              <a:rPr lang="en-US" sz="1000" dirty="0">
                <a:solidFill>
                  <a:srgbClr val="2A4364"/>
                </a:solidFill>
                <a:latin typeface="Arial" pitchFamily="34" charset="0"/>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000" dirty="0" err="1">
                <a:solidFill>
                  <a:srgbClr val="2A4364"/>
                </a:solidFill>
                <a:latin typeface="Arial" pitchFamily="34" charset="0"/>
                <a:ea typeface="ヒラギノ角ゴ Pro W3"/>
                <a:cs typeface="ヒラギノ角ゴ Pro W3"/>
              </a:rPr>
              <a:t>CrCl</a:t>
            </a:r>
            <a:r>
              <a:rPr lang="en-US" sz="1000" dirty="0">
                <a:solidFill>
                  <a:srgbClr val="2A4364"/>
                </a:solidFill>
                <a:latin typeface="Arial" pitchFamily="34" charset="0"/>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000" dirty="0">
              <a:solidFill>
                <a:srgbClr val="2A4364"/>
              </a:solidFill>
              <a:latin typeface="Arial" pitchFamily="34" charset="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000" b="0" kern="0" dirty="0">
                <a:latin typeface="+mn-lt"/>
              </a:rPr>
              <a:t>DOAC, non-vitamin K antagonist oral anticoagulant; AF, atrial fibrillation; </a:t>
            </a:r>
            <a:r>
              <a:rPr lang="en-CA" sz="1000" b="0" kern="0" dirty="0" err="1">
                <a:latin typeface="+mn-lt"/>
              </a:rPr>
              <a:t>CrCL</a:t>
            </a:r>
            <a:r>
              <a:rPr lang="en-CA" sz="1000" b="0" kern="0" dirty="0">
                <a:latin typeface="+mn-lt"/>
              </a:rPr>
              <a:t>, estimated creatinine clearance</a:t>
            </a:r>
            <a:endParaRPr lang="fr-FR" sz="1000" b="0" kern="0" dirty="0">
              <a:latin typeface="+mn-lt"/>
            </a:endParaRP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735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353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en-CA" sz="1000" kern="1200" dirty="0">
                <a:solidFill>
                  <a:schemeClr val="tx1"/>
                </a:solidFill>
                <a:effectLst/>
                <a:latin typeface="+mn-lt"/>
                <a:ea typeface="+mn-ea"/>
                <a:cs typeface="+mn-cs"/>
              </a:rPr>
              <a:t>The DOACs are at least partially eliminated by the kidneys. Dabigatran and </a:t>
            </a:r>
            <a:r>
              <a:rPr lang="en-CA" sz="1000" kern="1200" dirty="0" err="1">
                <a:solidFill>
                  <a:schemeClr val="tx1"/>
                </a:solidFill>
                <a:effectLst/>
                <a:latin typeface="+mn-lt"/>
                <a:ea typeface="+mn-ea"/>
                <a:cs typeface="+mn-cs"/>
              </a:rPr>
              <a:t>edoxaban</a:t>
            </a:r>
            <a:r>
              <a:rPr lang="en-CA" sz="1000" kern="1200" dirty="0">
                <a:solidFill>
                  <a:schemeClr val="tx1"/>
                </a:solidFill>
                <a:effectLst/>
                <a:latin typeface="+mn-lt"/>
                <a:ea typeface="+mn-ea"/>
                <a:cs typeface="+mn-cs"/>
              </a:rPr>
              <a:t> have the greatest dependence on renal elimination (~85% and 50%, respectively),</a:t>
            </a:r>
            <a:r>
              <a:rPr lang="en-CA" sz="1000" u="none" strike="noStrike" kern="1200" baseline="30000" dirty="0">
                <a:solidFill>
                  <a:schemeClr val="tx1"/>
                </a:solidFill>
                <a:effectLst/>
                <a:latin typeface="+mn-lt"/>
                <a:ea typeface="+mn-ea"/>
                <a:cs typeface="+mn-cs"/>
                <a:hlinkClick r:id="" action="ppaction://hlinkfile" tooltip=", August 11, 2016 #4"/>
              </a:rPr>
              <a:t>8</a:t>
            </a:r>
            <a:r>
              <a:rPr lang="en-CA" sz="1000" kern="1200" baseline="30000" dirty="0">
                <a:solidFill>
                  <a:schemeClr val="tx1"/>
                </a:solidFill>
                <a:effectLst/>
                <a:latin typeface="+mn-lt"/>
                <a:ea typeface="+mn-ea"/>
                <a:cs typeface="+mn-cs"/>
              </a:rPr>
              <a:t>, </a:t>
            </a:r>
            <a:r>
              <a:rPr lang="en-CA" sz="1000" u="none" strike="noStrike" kern="1200" baseline="30000" dirty="0">
                <a:solidFill>
                  <a:schemeClr val="tx1"/>
                </a:solidFill>
                <a:effectLst/>
                <a:latin typeface="+mn-lt"/>
                <a:ea typeface="+mn-ea"/>
                <a:cs typeface="+mn-cs"/>
                <a:hlinkClick r:id="" action="ppaction://hlinkfile" tooltip=", September 2015 #2"/>
              </a:rPr>
              <a:t>9</a:t>
            </a:r>
            <a:r>
              <a:rPr lang="en-CA" sz="1000" kern="1200" dirty="0">
                <a:solidFill>
                  <a:schemeClr val="tx1"/>
                </a:solidFill>
                <a:effectLst/>
                <a:latin typeface="+mn-lt"/>
                <a:ea typeface="+mn-ea"/>
                <a:cs typeface="+mn-cs"/>
              </a:rPr>
              <a:t> whereas 27% and 33% of apixaban and rivaroxaban, respectively, are renally cleared as unchanged drug.</a:t>
            </a:r>
            <a:r>
              <a:rPr lang="en-CA" sz="1000" kern="1200" baseline="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b="0" i="0" u="none" strike="noStrike" kern="1200" baseline="0" dirty="0">
                <a:solidFill>
                  <a:schemeClr val="tx1"/>
                </a:solidFill>
                <a:latin typeface="+mn-lt"/>
                <a:ea typeface="+mn-ea"/>
                <a:cs typeface="+mn-cs"/>
              </a:rPr>
              <a:t>Of the 18,139 patients enrolled in ARISTOTLE who had weight and outcomes data recorded, 1985 (10.9%) patients were in the low weight group (≤60 kg), 15,172 (83.6%) were in the mid-range weight group (&gt;60 to 120 kg), and 982 (5.4%) were in the high weight group (&gt;120 kg). </a:t>
            </a:r>
            <a:endParaRPr lang="en-US" sz="1000" dirty="0"/>
          </a:p>
          <a:p>
            <a:pPr marL="171450" indent="-171450">
              <a:buFont typeface="Arial"/>
              <a:buChar char="•"/>
            </a:pPr>
            <a:r>
              <a:rPr lang="en-US" sz="1000" b="0" i="0" u="none" strike="noStrike" kern="1200" baseline="0" dirty="0">
                <a:solidFill>
                  <a:schemeClr val="tx1"/>
                </a:solidFill>
                <a:latin typeface="+mn-lt"/>
                <a:ea typeface="+mn-ea"/>
                <a:cs typeface="+mn-cs"/>
              </a:rPr>
              <a:t>Overall, the efficacy and safety of apixaban versus warfarin appear to be similar in patients with very high or very low body weight when compared with those without extremes of body weight. </a:t>
            </a:r>
            <a:endParaRPr lang="en-US" sz="1000" dirty="0"/>
          </a:p>
          <a:p>
            <a:pPr marL="171450" indent="-171450">
              <a:buFont typeface="Arial"/>
              <a:buChar char="•"/>
            </a:pPr>
            <a:r>
              <a:rPr lang="en-US" sz="1000" dirty="0"/>
              <a:t>Apixaban retained its stroke/SE efficacy advantage over warfarin at the extremes (</a:t>
            </a:r>
            <a:r>
              <a:rPr lang="en-US" sz="1000" b="0" i="0" u="none" strike="noStrike" kern="1200" baseline="0" dirty="0">
                <a:solidFill>
                  <a:schemeClr val="tx1"/>
                </a:solidFill>
                <a:latin typeface="+mn-lt"/>
                <a:ea typeface="+mn-ea"/>
                <a:cs typeface="+mn-cs"/>
              </a:rPr>
              <a:t>(≤60 kg and &gt;120 kg)</a:t>
            </a:r>
            <a:r>
              <a:rPr lang="en-US" sz="1000" dirty="0"/>
              <a:t> of body weight (top left of the slide).</a:t>
            </a:r>
          </a:p>
          <a:p>
            <a:pPr marL="171450" indent="-171450">
              <a:buFont typeface="Arial"/>
              <a:buChar char="•"/>
            </a:pPr>
            <a:r>
              <a:rPr lang="en-US" sz="1000" dirty="0"/>
              <a:t>Occurrence</a:t>
            </a:r>
            <a:r>
              <a:rPr lang="en-US" sz="1000" baseline="0" dirty="0"/>
              <a:t> of myocardial infarction was similar to warfarin at low body weight but lower with apixaban at high body weight (bottom left of the slide)</a:t>
            </a:r>
          </a:p>
          <a:p>
            <a:pPr marL="171450" indent="-171450">
              <a:buFont typeface="Arial"/>
              <a:buChar char="•"/>
            </a:pPr>
            <a:r>
              <a:rPr lang="en-US" sz="1000" dirty="0"/>
              <a:t>All cause mortality was similar</a:t>
            </a:r>
            <a:r>
              <a:rPr lang="en-US" sz="1000" baseline="0" dirty="0"/>
              <a:t> between apixaban and warfarin at any body weight ((to right of the slide)</a:t>
            </a:r>
          </a:p>
          <a:p>
            <a:pPr marL="171450" indent="-171450">
              <a:buFont typeface="Arial"/>
              <a:buChar char="•"/>
            </a:pPr>
            <a:r>
              <a:rPr lang="en-US" sz="1000" baseline="0" dirty="0"/>
              <a:t>Major bleeding was lower with apixaban vs. warfarin at all body weights but particularly in patients with lower body weight (lower right of the slide)</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785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b="1" i="0" kern="1200" dirty="0">
                <a:solidFill>
                  <a:schemeClr val="tx1"/>
                </a:solidFill>
                <a:effectLst/>
                <a:latin typeface="+mn-lt"/>
                <a:ea typeface="+mn-ea"/>
                <a:cs typeface="+mn-cs"/>
              </a:rPr>
              <a:t>Abstract</a:t>
            </a:r>
          </a:p>
          <a:p>
            <a:r>
              <a:rPr lang="en-CA" sz="1200" b="1" i="0" kern="1200" dirty="0">
                <a:solidFill>
                  <a:schemeClr val="tx1"/>
                </a:solidFill>
                <a:effectLst/>
                <a:latin typeface="+mn-lt"/>
                <a:ea typeface="+mn-ea"/>
                <a:cs typeface="+mn-cs"/>
              </a:rPr>
              <a:t>Background and Purpose—</a:t>
            </a:r>
          </a:p>
          <a:p>
            <a:r>
              <a:rPr lang="en-CA" sz="1200" b="0" i="0" kern="1200" dirty="0">
                <a:solidFill>
                  <a:schemeClr val="tx1"/>
                </a:solidFill>
                <a:effectLst/>
                <a:latin typeface="+mn-lt"/>
                <a:ea typeface="+mn-ea"/>
                <a:cs typeface="+mn-cs"/>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r>
              <a:rPr lang="en-CA" sz="1200" b="1" i="0" kern="1200"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We performed a systematic review on the relationship between body mass index and major adverse outcomes in atrial fibrillation patients. Moreover, we provided a meta-analysis of non–vitamin K antagonist oral anticoagulants (DOACs) trials.</a:t>
            </a:r>
          </a:p>
          <a:p>
            <a:r>
              <a:rPr lang="en-CA" sz="1200" b="1" i="0" kern="1200"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For major bleeding, only obese patients were at lower risk compared with normal weight patients (OR, 0.84; 95% CI, 0.72–0.98). A significant treatment effect of DOACs was found in normal weight patients, both for stroke/systemic embolic event (OR, 0.66; 95% CI, 0.56–0.78) and for major bleeding (OR, 0.72; 95% CI, 0.54–0.95). Major bleeding risk was lower in overweight patients treated with DOACs (OR, 0.84; 95% CI, 0.71–1.00).</a:t>
            </a:r>
          </a:p>
          <a:p>
            <a:r>
              <a:rPr lang="en-CA" sz="1200" b="1" i="0" kern="1200"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Discussion</a:t>
            </a:r>
          </a:p>
          <a:p>
            <a:r>
              <a:rPr lang="en-CA" sz="1200" b="0" i="0" kern="1200" dirty="0">
                <a:solidFill>
                  <a:schemeClr val="tx1"/>
                </a:solidFill>
                <a:effectLst/>
                <a:latin typeface="+mn-lt"/>
                <a:ea typeface="+mn-ea"/>
                <a:cs typeface="+mn-cs"/>
              </a:rPr>
              <a:t>Our systematic review of the literature seems suggestive of an obesity paradox in AF patients, in particular for all-cause and cardiovascular death outcomes, notwithstanding the presence of associated comorbidities or more intensive pharmacological treatments. This evidence seems to rise particularly from data from subgroup analyses of RCTs; conversely, observational studies with unadjusted analyses show the same evidence, but after statistical adjustments, the advantage of overweight and obese patients is less evident in most of the studies. Finally, an obesity paradox was evident for stroke/SEE outcome and major bleeding in the randomized trials of DOACs for stroke prevention in AF, with a treatment effect favoring DOACs compared with warfarin that was significant for normal weight patients.</a:t>
            </a:r>
          </a:p>
          <a:p>
            <a:r>
              <a:rPr lang="en-CA" sz="1200" b="0" i="0" kern="1200" dirty="0">
                <a:solidFill>
                  <a:schemeClr val="tx1"/>
                </a:solidFill>
                <a:effectLst/>
                <a:latin typeface="+mn-lt"/>
                <a:ea typeface="+mn-ea"/>
                <a:cs typeface="+mn-cs"/>
              </a:rPr>
              <a:t>Publications on the obesity paradox have progressively increased in recent years, particularly among patient with cardiovascular disease.</a:t>
            </a:r>
            <a:r>
              <a:rPr lang="en-CA" sz="1200" b="1" i="0" u="none" strike="noStrike" kern="1200" baseline="30000" dirty="0">
                <a:solidFill>
                  <a:schemeClr val="tx1"/>
                </a:solidFill>
                <a:effectLst/>
                <a:latin typeface="+mn-lt"/>
                <a:ea typeface="+mn-ea"/>
                <a:cs typeface="+mn-cs"/>
                <a:hlinkClick r:id="rId3"/>
              </a:rPr>
              <a:t>4</a:t>
            </a:r>
            <a:r>
              <a:rPr lang="en-CA" sz="1200" b="0" i="0" kern="1200" dirty="0">
                <a:solidFill>
                  <a:schemeClr val="tx1"/>
                </a:solidFill>
                <a:effectLst/>
                <a:latin typeface="+mn-lt"/>
                <a:ea typeface="+mn-ea"/>
                <a:cs typeface="+mn-cs"/>
              </a:rPr>
              <a:t> A better prognosis, both in terms of all-cause and cardiovascular death, for overweight and obese patients has been reported for patients diagnosed with hypertension, coronary artery disease, congestive heart failure, and peripheral arterial disease.</a:t>
            </a:r>
            <a:r>
              <a:rPr lang="en-CA" sz="1200" b="1" i="0" u="none" strike="noStrike" kern="1200" baseline="30000" dirty="0">
                <a:solidFill>
                  <a:schemeClr val="tx1"/>
                </a:solidFill>
                <a:effectLst/>
                <a:latin typeface="+mn-lt"/>
                <a:ea typeface="+mn-ea"/>
                <a:cs typeface="+mn-cs"/>
                <a:hlinkClick r:id="rId4"/>
              </a:rPr>
              <a:t>6</a:t>
            </a:r>
            <a:r>
              <a:rPr lang="en-CA" sz="1200" b="0" i="0" kern="1200" dirty="0">
                <a:solidFill>
                  <a:schemeClr val="tx1"/>
                </a:solidFill>
                <a:effectLst/>
                <a:latin typeface="+mn-lt"/>
                <a:ea typeface="+mn-ea"/>
                <a:cs typeface="+mn-cs"/>
              </a:rPr>
              <a:t> Indeed, our systematic review shows several studies in AF patients in which an obesity paradox was evident. This phenomenon was most evident in RCT-derived cohorts, whereas in observational studies, the differences in adverse outcomes were no longer apparent after statistical adjustments for associated comorbidities in obese patients, leading to more intense risk factor management and hence improved outcomes.</a:t>
            </a:r>
            <a:r>
              <a:rPr lang="en-CA" sz="1200" b="1" i="0" u="none" strike="noStrike" kern="1200" baseline="30000" dirty="0">
                <a:solidFill>
                  <a:schemeClr val="tx1"/>
                </a:solidFill>
                <a:effectLst/>
                <a:latin typeface="+mn-lt"/>
                <a:ea typeface="+mn-ea"/>
                <a:cs typeface="+mn-cs"/>
                <a:hlinkClick r:id="rId5"/>
              </a:rPr>
              <a:t>11</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6"/>
              </a:rPr>
              <a:t>22</a:t>
            </a:r>
            <a:r>
              <a:rPr lang="en-CA" sz="1200" b="0" i="0" kern="1200" dirty="0">
                <a:solidFill>
                  <a:schemeClr val="tx1"/>
                </a:solidFill>
                <a:effectLst/>
                <a:latin typeface="+mn-lt"/>
                <a:ea typeface="+mn-ea"/>
                <a:cs typeface="+mn-cs"/>
              </a:rPr>
              <a:t>Trial data show that the impact of BMI categories was attenuated by good anticoagulation control, again suggesting that optimized treatments could mitigate the obesity paradox.</a:t>
            </a:r>
            <a:r>
              <a:rPr lang="en-CA" sz="1200" b="1" i="0" u="none" strike="noStrike" kern="1200" baseline="30000" dirty="0">
                <a:solidFill>
                  <a:schemeClr val="tx1"/>
                </a:solidFill>
                <a:effectLst/>
                <a:latin typeface="+mn-lt"/>
                <a:ea typeface="+mn-ea"/>
                <a:cs typeface="+mn-cs"/>
                <a:hlinkClick r:id="rId7"/>
              </a:rPr>
              <a:t>12</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8"/>
              </a:rPr>
              <a:t>14</a:t>
            </a:r>
            <a:r>
              <a:rPr lang="en-CA" sz="1200" b="0" i="0" kern="1200" dirty="0">
                <a:solidFill>
                  <a:schemeClr val="tx1"/>
                </a:solidFill>
                <a:effectLst/>
                <a:latin typeface="+mn-lt"/>
                <a:ea typeface="+mn-ea"/>
                <a:cs typeface="+mn-cs"/>
              </a:rPr>
              <a:t> Such evidence altogether reaffirms the necessity for a more holistic approach to AF management, which would include treating overweight and obese AF patients.</a:t>
            </a:r>
            <a:r>
              <a:rPr lang="en-CA" sz="1200" b="1" i="0" u="none" strike="noStrike" kern="1200" baseline="30000" dirty="0">
                <a:solidFill>
                  <a:schemeClr val="tx1"/>
                </a:solidFill>
                <a:effectLst/>
                <a:latin typeface="+mn-lt"/>
                <a:ea typeface="+mn-ea"/>
                <a:cs typeface="+mn-cs"/>
                <a:hlinkClick r:id="rId9"/>
              </a:rPr>
              <a:t>26</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a recent meta-analysis of clinical studies examining the relationship between BMI, AF, and outcomes, with much narrower study selection criteria than our systematic review, Zhu et al</a:t>
            </a:r>
            <a:r>
              <a:rPr lang="en-CA" sz="1200" b="1" i="0" u="none" strike="noStrike" kern="1200" baseline="30000" dirty="0">
                <a:solidFill>
                  <a:schemeClr val="tx1"/>
                </a:solidFill>
                <a:effectLst/>
                <a:latin typeface="+mn-lt"/>
                <a:ea typeface="+mn-ea"/>
                <a:cs typeface="+mn-cs"/>
                <a:hlinkClick r:id="rId10"/>
              </a:rPr>
              <a:t>27</a:t>
            </a:r>
            <a:r>
              <a:rPr lang="en-CA" sz="1200" b="0" i="0" kern="1200" dirty="0">
                <a:solidFill>
                  <a:schemeClr val="tx1"/>
                </a:solidFill>
                <a:effectLst/>
                <a:latin typeface="+mn-lt"/>
                <a:ea typeface="+mn-ea"/>
                <a:cs typeface="+mn-cs"/>
              </a:rPr>
              <a:t> found that no significant increased risk for outcomes was associated with overweight and obese categories in AF patients. Even if overweight patients had a nonsignificant trend for lower risk for the adverse event (risk ratio, 0.91; 95% CI, 0.80–1.04;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=0.18), obese patients were still at lower risk for stroke/SEE when compared with normal weight patients (risk ratio, 0.84; 95% CI, 0.72–0.98;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=0.02). This seems reinforced by our analysis of the recent DOAC trials, where an obesity paradox was evident for the occurrence of stroke/SEE. A significant treatment effect favoring DOACs was found only for the normal weight patients and was nonsignificant for overweight and obese patients. In all the other studies reviewed, stroke and major bleeding alone were almost never affected by an obesity paradox.</a:t>
            </a:r>
          </a:p>
          <a:p>
            <a:r>
              <a:rPr lang="en-CA" sz="1200" b="0" i="0" kern="1200" dirty="0">
                <a:solidFill>
                  <a:schemeClr val="tx1"/>
                </a:solidFill>
                <a:effectLst/>
                <a:latin typeface="+mn-lt"/>
                <a:ea typeface="+mn-ea"/>
                <a:cs typeface="+mn-cs"/>
              </a:rPr>
              <a:t>In the non-AF patients, the relationship between BMI classes and stroke occurrence has been controversial. In a large meta-analysis comprising &gt;2 millions of patients, both overweight and obese categories have associated with a higher risk of stroke occurrence.</a:t>
            </a:r>
            <a:r>
              <a:rPr lang="en-CA" sz="1200" b="1" i="0" u="none" strike="noStrike" kern="1200" baseline="30000" dirty="0">
                <a:solidFill>
                  <a:schemeClr val="tx1"/>
                </a:solidFill>
                <a:effectLst/>
                <a:latin typeface="+mn-lt"/>
                <a:ea typeface="+mn-ea"/>
                <a:cs typeface="+mn-cs"/>
                <a:hlinkClick r:id="rId11"/>
              </a:rPr>
              <a:t>28</a:t>
            </a:r>
            <a:r>
              <a:rPr lang="en-CA" sz="1200" b="0" i="0" kern="1200" dirty="0">
                <a:solidFill>
                  <a:schemeClr val="tx1"/>
                </a:solidFill>
                <a:effectLst/>
                <a:latin typeface="+mn-lt"/>
                <a:ea typeface="+mn-ea"/>
                <a:cs typeface="+mn-cs"/>
              </a:rPr>
              <a:t> Conversely, overweight and obese stroke patients may have a lower risk for death after stroke, whereas obese patients show a lower risk for stroke readmissions.</a:t>
            </a:r>
            <a:r>
              <a:rPr lang="en-CA" sz="1200" b="1" i="0" u="none" strike="noStrike" kern="1200" baseline="30000" dirty="0">
                <a:solidFill>
                  <a:schemeClr val="tx1"/>
                </a:solidFill>
                <a:effectLst/>
                <a:latin typeface="+mn-lt"/>
                <a:ea typeface="+mn-ea"/>
                <a:cs typeface="+mn-cs"/>
                <a:hlinkClick r:id="rId12"/>
              </a:rPr>
              <a:t>29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Several considerations may explain the presence of this obesity paradox. First, the balance between lean and fat mass may be relevant, as rather than the BMI itself, the risk for adverse outcomes could be associated with the lean mass index. For example, in patients with stable coronary artery disease, the greatest risk for adverse events was mainly evident for those patients with low lean mass index when compared with those with high lean mass index, despite an overall high BMI.</a:t>
            </a:r>
            <a:r>
              <a:rPr lang="en-CA" sz="1200" b="1" i="0" u="none" strike="noStrike" kern="1200" baseline="30000" dirty="0">
                <a:solidFill>
                  <a:schemeClr val="tx1"/>
                </a:solidFill>
                <a:effectLst/>
                <a:latin typeface="+mn-lt"/>
                <a:ea typeface="+mn-ea"/>
                <a:cs typeface="+mn-cs"/>
                <a:hlinkClick r:id="rId13"/>
              </a:rPr>
              <a:t>30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Another factor that may partially explain the lower risk associated with overweight and obesity could be age. In most studies, age was progressively lower in overweight and obese patients, compared with normal weight subjects. In most studies in which the obesity paradox was confirmed, a difference in age between the categories was more pronounced. The length of follow-up could also determine the occurrence of adverse events.</a:t>
            </a:r>
            <a:r>
              <a:rPr lang="en-CA" sz="1200" b="1" i="0" u="none" strike="noStrike" kern="1200" baseline="30000" dirty="0">
                <a:solidFill>
                  <a:schemeClr val="tx1"/>
                </a:solidFill>
                <a:effectLst/>
                <a:latin typeface="+mn-lt"/>
                <a:ea typeface="+mn-ea"/>
                <a:cs typeface="+mn-cs"/>
                <a:hlinkClick r:id="rId14"/>
              </a:rPr>
              <a:t>31</a:t>
            </a:r>
            <a:r>
              <a:rPr lang="en-CA" sz="1200" b="0" i="0" kern="1200" dirty="0">
                <a:solidFill>
                  <a:schemeClr val="tx1"/>
                </a:solidFill>
                <a:effectLst/>
                <a:latin typeface="+mn-lt"/>
                <a:ea typeface="+mn-ea"/>
                <a:cs typeface="+mn-cs"/>
              </a:rPr>
              <a:t> As evident from our results, those studies that failed to show an obesity paradox were those with the longest follow-up duration. Moreover, studies that only considered BMI at baseline did not examine the time-dependent changes nor factors that can attenuate and modify BMI, including physical activity and cardiorespiratory fitness. Indeed, the latter have been associated with lower weight and a lower risk of developing AF.</a:t>
            </a:r>
            <a:r>
              <a:rPr lang="en-CA" sz="1200" b="1" i="0" u="none" strike="noStrike" kern="1200" baseline="30000" dirty="0">
                <a:solidFill>
                  <a:schemeClr val="tx1"/>
                </a:solidFill>
                <a:effectLst/>
                <a:latin typeface="+mn-lt"/>
                <a:ea typeface="+mn-ea"/>
                <a:cs typeface="+mn-cs"/>
                <a:hlinkClick r:id="rId15"/>
              </a:rPr>
              <a:t>9</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16"/>
              </a:rPr>
              <a:t>10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Some specific considerations are needed for the Asian populations. Underweight is considered to be a risk factor for a higher risk of bleeding in Asian AF patients, leading to specific recommendations.</a:t>
            </a:r>
            <a:r>
              <a:rPr lang="en-CA" sz="1200" b="1" i="0" u="none" strike="noStrike" kern="1200" baseline="30000" dirty="0">
                <a:solidFill>
                  <a:schemeClr val="tx1"/>
                </a:solidFill>
                <a:effectLst/>
                <a:latin typeface="+mn-lt"/>
                <a:ea typeface="+mn-ea"/>
                <a:cs typeface="+mn-cs"/>
                <a:hlinkClick r:id="rId17"/>
              </a:rPr>
              <a:t>32</a:t>
            </a:r>
            <a:r>
              <a:rPr lang="en-CA" sz="1200" b="0" i="0" kern="1200" dirty="0">
                <a:solidFill>
                  <a:schemeClr val="tx1"/>
                </a:solidFill>
                <a:effectLst/>
                <a:latin typeface="+mn-lt"/>
                <a:ea typeface="+mn-ea"/>
                <a:cs typeface="+mn-cs"/>
              </a:rPr>
              <a:t> Our systematic review did not verify this perception, with the underweight category not being associated with an increased risk of major bleeding but conversely being associated with a higher risk for both cardiovascular and all-cause death. The Fushimi AF registry reported that AF patients with low body weight had a higher risk for stroke/SEE and all-cause death, whereas no influence was evident for major bleeding.</a:t>
            </a:r>
            <a:r>
              <a:rPr lang="en-CA" sz="1200" b="1" i="0" u="none" strike="noStrike" kern="1200" baseline="30000" dirty="0">
                <a:solidFill>
                  <a:schemeClr val="tx1"/>
                </a:solidFill>
                <a:effectLst/>
                <a:latin typeface="+mn-lt"/>
                <a:ea typeface="+mn-ea"/>
                <a:cs typeface="+mn-cs"/>
                <a:hlinkClick r:id="rId18"/>
              </a:rPr>
              <a:t>33</a:t>
            </a:r>
            <a:r>
              <a:rPr lang="en-CA" sz="1200" b="0" i="0" kern="1200" dirty="0">
                <a:solidFill>
                  <a:schemeClr val="tx1"/>
                </a:solidFill>
                <a:effectLst/>
                <a:latin typeface="+mn-lt"/>
                <a:ea typeface="+mn-ea"/>
                <a:cs typeface="+mn-cs"/>
              </a:rPr>
              <a:t> The mortality risk associated with being overweight has been confirmed in the general population.</a:t>
            </a:r>
            <a:r>
              <a:rPr lang="en-CA" sz="1200" b="1" i="0" u="none" strike="noStrike" kern="1200" baseline="30000" dirty="0">
                <a:solidFill>
                  <a:schemeClr val="tx1"/>
                </a:solidFill>
                <a:effectLst/>
                <a:latin typeface="+mn-lt"/>
                <a:ea typeface="+mn-ea"/>
                <a:cs typeface="+mn-cs"/>
                <a:hlinkClick r:id="rId19"/>
              </a:rPr>
              <a:t>34</a:t>
            </a:r>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139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All</a:t>
            </a:r>
            <a:r>
              <a:rPr lang="en-US" sz="1000" baseline="0" dirty="0"/>
              <a:t> DOACs undergo some degree of hepatic metabolism.</a:t>
            </a:r>
          </a:p>
          <a:p>
            <a:pPr marL="171450" indent="-171450">
              <a:buFont typeface="Arial"/>
              <a:buChar char="•"/>
            </a:pPr>
            <a:r>
              <a:rPr lang="en-US" sz="1000" baseline="0" dirty="0"/>
              <a:t>Any decrease in liver function could influence the effect of these drugs.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32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Patients with liver disease face a heightened risk of thrombotic events that carry a worse prognosis than in</a:t>
            </a:r>
            <a:r>
              <a:rPr lang="en-US" sz="1000" baseline="0" dirty="0"/>
              <a:t> patients with normal liver function.</a:t>
            </a:r>
          </a:p>
          <a:p>
            <a:pPr marL="171450" indent="-171450">
              <a:buFont typeface="Arial"/>
              <a:buChar char="•"/>
            </a:pPr>
            <a:r>
              <a:rPr lang="en-US" sz="1000" baseline="0" dirty="0"/>
              <a:t>They may also be at increased bleeding risk through a variety of mechanisms as depicted.  This risk  may be compounded by delayed metabolism of DOACs in this setting.</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11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Unlike guidelines for</a:t>
            </a:r>
            <a:r>
              <a:rPr lang="en-US" sz="1000" baseline="0" dirty="0"/>
              <a:t> the use of DOACs in renal disease, n</a:t>
            </a:r>
            <a:r>
              <a:rPr lang="en-US" sz="1000" dirty="0"/>
              <a:t>one of the clinical practice guidelines currently offer any direction regarding the use of these drugs in patients with liver disease.</a:t>
            </a:r>
          </a:p>
          <a:p>
            <a:pPr marL="171450" indent="-171450">
              <a:buFont typeface="Arial"/>
              <a:buChar char="•"/>
            </a:pPr>
            <a:r>
              <a:rPr lang="en-US" sz="1000" dirty="0"/>
              <a:t>The basis for the evidence regarding</a:t>
            </a:r>
            <a:r>
              <a:rPr lang="en-US" sz="1000" baseline="0" dirty="0"/>
              <a:t> the safety and efficacy of DOACs in patients with impaired liver function predominantly consists of pharmacokinetics studies, case reports, and small observational studies.</a:t>
            </a:r>
          </a:p>
          <a:p>
            <a:pPr marL="171450" indent="-171450">
              <a:buFont typeface="Arial"/>
              <a:buChar char="•"/>
            </a:pPr>
            <a:r>
              <a:rPr lang="en-US" sz="1000" dirty="0"/>
              <a:t>Hepatic impairment pharmacokinetic</a:t>
            </a:r>
            <a:r>
              <a:rPr lang="en-US" sz="1000" baseline="0" dirty="0"/>
              <a:t> studies have been performed for all currently approved DOACs.</a:t>
            </a:r>
          </a:p>
          <a:p>
            <a:pPr marL="171450" indent="-171450">
              <a:buFont typeface="Arial"/>
              <a:buChar char="•"/>
            </a:pPr>
            <a:r>
              <a:rPr lang="en-US" sz="1000" baseline="0" dirty="0"/>
              <a:t>The Child-Pugh score uses the presence of clinical (encephalopathy, ascites) and biochemical (albumin, bilirubin, INR, PT) abnormalities to classify liver disease.  Child-Pugh class A, B and C correspond to mild, moderate and severe liver dysfunction and prognosis respectively.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551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No signal of hepatotoxicity has been seen with DOACs within the prospective clinical trials when compared</a:t>
            </a:r>
            <a:r>
              <a:rPr lang="en-US" sz="1000" baseline="0" dirty="0"/>
              <a:t> with warfarin.</a:t>
            </a:r>
            <a:endParaRPr lang="en-US" sz="1000" dirty="0"/>
          </a:p>
          <a:p>
            <a:pPr marL="171450" indent="-171450">
              <a:buFont typeface="Arial"/>
              <a:buChar char="•"/>
            </a:pPr>
            <a:r>
              <a:rPr lang="en-US" sz="1000" dirty="0"/>
              <a:t>Since drug-induced liver injury is a rare complication that may require longer treatment duration to manifest (</a:t>
            </a:r>
            <a:r>
              <a:rPr lang="en-US" sz="1000" dirty="0" err="1"/>
              <a:t>eg.</a:t>
            </a:r>
            <a:r>
              <a:rPr lang="en-US" sz="1000" dirty="0"/>
              <a:t> </a:t>
            </a:r>
            <a:r>
              <a:rPr lang="en-US" sz="1000" dirty="0" err="1"/>
              <a:t>Ximelagatran</a:t>
            </a:r>
            <a:r>
              <a:rPr lang="en-US" sz="1000" dirty="0"/>
              <a:t>) , ongoing post-marketing real-world yearly surveillance of LFTs is recommended by some regulatory bodies for patients on</a:t>
            </a:r>
            <a:r>
              <a:rPr lang="en-US" sz="1000" baseline="0" dirty="0"/>
              <a:t> long-term DOAC therapy.</a:t>
            </a:r>
          </a:p>
          <a:p>
            <a:pPr marL="171450" indent="-171450">
              <a:buFont typeface="Arial"/>
              <a:buChar char="•"/>
            </a:pPr>
            <a:r>
              <a:rPr lang="en-US" sz="1000" baseline="0" dirty="0"/>
              <a:t>The post-marketing data available at this time in DOAC treated patients with or without pre-existing liver disease is reassuring and does not indicate any signal of hepatotoxicity with long-term use of these agents.</a:t>
            </a:r>
          </a:p>
          <a:p>
            <a:pPr marL="171450" indent="-171450">
              <a:buFont typeface="Arial"/>
              <a:buChar char="•"/>
            </a:pPr>
            <a:endParaRPr lang="en-CA" sz="1000" baseline="0" dirty="0"/>
          </a:p>
          <a:p>
            <a:pPr marL="171450" indent="-171450">
              <a:buFont typeface="Arial"/>
              <a:buChar char="•"/>
            </a:pPr>
            <a:r>
              <a:rPr lang="en-US" sz="1000" dirty="0"/>
              <a:t>Values are n/N (%) unless otherwise indicated. *Hepatic adverse events were defined as alanine aminotransferase or aspartate aminotransferase &gt;3 times upper limit of normal and total bilirubin &gt;2 times upper limit of normal. All are p &gt; 0.20. †These data apply to dabigatran 150 mg twice daily. ‡These data apply to the higher-dose </a:t>
            </a:r>
            <a:r>
              <a:rPr lang="en-US" sz="1000" dirty="0" err="1"/>
              <a:t>edoxaban</a:t>
            </a:r>
            <a:r>
              <a:rPr lang="en-US" sz="1000" dirty="0"/>
              <a:t> regimen. ARISTOTLE ¼ Apixaban for Reduction In </a:t>
            </a:r>
            <a:r>
              <a:rPr lang="en-US" sz="1000" dirty="0" err="1"/>
              <a:t>STroke</a:t>
            </a:r>
            <a:r>
              <a:rPr lang="en-US" sz="1000" dirty="0"/>
              <a:t> and Other </a:t>
            </a:r>
            <a:r>
              <a:rPr lang="en-US" sz="1000" dirty="0" err="1"/>
              <a:t>ThromboemboLic</a:t>
            </a:r>
            <a:r>
              <a:rPr lang="en-US" sz="1000" dirty="0"/>
              <a:t> Events in atrial fibrillation; EINSTEIN DVT ¼ Oral Direct Factor </a:t>
            </a:r>
            <a:r>
              <a:rPr lang="en-US" sz="1000" dirty="0" err="1"/>
              <a:t>Xa</a:t>
            </a:r>
            <a:r>
              <a:rPr lang="en-US" sz="1000" dirty="0"/>
              <a:t> Inhibitor Rivaroxaban in Patients With Acute Symptomatic Deep-Vein Thrombosis; ENGAGE AF-TIMI 48 ¼ Effective Anticoagulation With Factor </a:t>
            </a:r>
            <a:r>
              <a:rPr lang="en-US" sz="1000" dirty="0" err="1"/>
              <a:t>Xa</a:t>
            </a:r>
            <a:r>
              <a:rPr lang="en-US" sz="1000" dirty="0"/>
              <a:t> Next Generation in Atrial Fibrillation-Thrombolysis In Myocardial Infarction Study 48; HOKUSAI-VTE ¼ Comparative Investigation of Low Molecular Weight (LMW) Heparin/</a:t>
            </a:r>
            <a:r>
              <a:rPr lang="en-US" sz="1000" dirty="0" err="1"/>
              <a:t>Edoxaban</a:t>
            </a:r>
            <a:r>
              <a:rPr lang="en-US" sz="1000" dirty="0"/>
              <a:t> </a:t>
            </a:r>
            <a:r>
              <a:rPr lang="en-US" sz="1000" dirty="0" err="1"/>
              <a:t>Tosylate</a:t>
            </a:r>
            <a:r>
              <a:rPr lang="en-US" sz="1000" dirty="0"/>
              <a:t> (DU176b) Versus (LMW) Heparin/Warfarin in the Treatment of Symptomatic Deep-Vein Blood Clots and/or Lung Blood Clots; RE-COVER ¼ Efficacy and Safety of Dabigatran Compared to Warfarin for 6 Month Treatment of Acute Symptomatic Venous Thromboembolism; RE-LY ¼ Randomized Evaluation of Long-term Anticoagulation Therapy; ROCKET-AF ¼ Rivaroxaban Once Daily Oral Direct Factor </a:t>
            </a:r>
            <a:r>
              <a:rPr lang="en-US" sz="1000" dirty="0" err="1"/>
              <a:t>Xa</a:t>
            </a:r>
            <a:r>
              <a:rPr lang="en-US" sz="1000" dirty="0"/>
              <a:t> Inhibition Compared with Vitamin K Antagonism for Prevention of Stroke and Embolism Trial in Atrial Fibrillation; CI ¼ confidence interval;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0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1" dirty="0"/>
              <a:t>Primary Outcome: Clinically significant hematoma (CSH) was defined as:</a:t>
            </a:r>
          </a:p>
          <a:p>
            <a:pPr marL="228600" indent="-228600">
              <a:buFont typeface="+mj-lt"/>
              <a:buAutoNum type="arabicPeriod"/>
            </a:pPr>
            <a:r>
              <a:rPr lang="en-CA" b="0" dirty="0"/>
              <a:t>Hematoma requiring re-operation or</a:t>
            </a:r>
          </a:p>
          <a:p>
            <a:pPr marL="228600" indent="-228600">
              <a:buFont typeface="+mj-lt"/>
              <a:buAutoNum type="arabicPeriod"/>
            </a:pPr>
            <a:r>
              <a:rPr lang="en-CA" b="0" dirty="0"/>
              <a:t>Hematoma resulting in prolongation of hospitalization or</a:t>
            </a:r>
          </a:p>
          <a:p>
            <a:pPr marL="228600" indent="-228600">
              <a:buFont typeface="+mj-lt"/>
              <a:buAutoNum type="arabicPeriod"/>
            </a:pPr>
            <a:r>
              <a:rPr lang="en-CA" b="0" dirty="0"/>
              <a:t>Hematoma requiring interruption of anticoagulation </a:t>
            </a:r>
            <a:endParaRPr lang="en-CA" b="1" dirty="0"/>
          </a:p>
          <a:p>
            <a:pPr lvl="0" algn="l" defTabSz="914400">
              <a:defRPr/>
            </a:pPr>
            <a:endParaRPr lang="en-CA" sz="1200" b="1" dirty="0">
              <a:solidFill>
                <a:prstClr val="black"/>
              </a:solidFill>
              <a:latin typeface="Arial Narrow" panose="020B0606020202030204" pitchFamily="34" charset="0"/>
              <a:cs typeface="Candara"/>
            </a:endParaRPr>
          </a:p>
          <a:p>
            <a:pPr fontAlgn="base"/>
            <a:r>
              <a:rPr lang="en-CA" sz="1200" b="1" i="0" kern="1200" dirty="0">
                <a:solidFill>
                  <a:schemeClr val="tx1"/>
                </a:solidFill>
                <a:effectLst/>
                <a:latin typeface="+mn-lt"/>
                <a:ea typeface="+mn-ea"/>
                <a:cs typeface="+mn-cs"/>
              </a:rPr>
              <a:t>Abstract</a:t>
            </a:r>
          </a:p>
          <a:p>
            <a:pPr fontAlgn="base"/>
            <a:r>
              <a:rPr lang="en-CA" sz="1200" b="1" kern="1200" dirty="0">
                <a:solidFill>
                  <a:schemeClr val="tx1"/>
                </a:solidFill>
                <a:effectLst/>
                <a:latin typeface="+mn-lt"/>
                <a:ea typeface="+mn-ea"/>
                <a:cs typeface="+mn-cs"/>
              </a:rPr>
              <a:t>Aims</a:t>
            </a:r>
          </a:p>
          <a:p>
            <a:pPr fontAlgn="base"/>
            <a:r>
              <a:rPr lang="en-CA" sz="1200" kern="1200" dirty="0">
                <a:solidFill>
                  <a:schemeClr val="tx1"/>
                </a:solidFill>
                <a:effectLst/>
                <a:latin typeface="+mn-lt"/>
                <a:ea typeface="+mn-ea"/>
                <a:cs typeface="+mn-cs"/>
              </a:rPr>
              <a:t>Guidelines recommend warfarin continuation rather than heparin bridging for pacemaker and defibrillator surgery, after the BRUISE CONTROL trial demonstrated an 80% reduction in device pocket haematoma with this approach. However, direct oral anticoagulants (DOACs) are now used to treat the majority of patients with atrial fibrillation. We sought to understand the best strategy to manage the DOACs at the time of device surgery and specifically hypothesized that performing device surgery without DOAC interruption would result in a reduced haematoma rate.</a:t>
            </a:r>
          </a:p>
          <a:p>
            <a:pPr fontAlgn="base"/>
            <a:r>
              <a:rPr lang="en-CA" sz="1200" b="1" kern="1200" dirty="0">
                <a:solidFill>
                  <a:schemeClr val="tx1"/>
                </a:solidFill>
                <a:effectLst/>
                <a:latin typeface="+mn-lt"/>
                <a:ea typeface="+mn-ea"/>
                <a:cs typeface="+mn-cs"/>
              </a:rPr>
              <a:t>Methods and results</a:t>
            </a:r>
          </a:p>
          <a:p>
            <a:pPr fontAlgn="base"/>
            <a:r>
              <a:rPr lang="en-CA" sz="1200" kern="1200" dirty="0">
                <a:solidFill>
                  <a:schemeClr val="tx1"/>
                </a:solidFill>
                <a:effectLst/>
                <a:latin typeface="+mn-lt"/>
                <a:ea typeface="+mn-ea"/>
                <a:cs typeface="+mn-cs"/>
              </a:rPr>
              <a:t>We randomly assigned patients with atrial fibrillation and CHA</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DS</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-VASc score ≥2, to continued vs. interrupted DOAC (dabigatran, rivaroxaban, or apixaban). The primary outcome was blindly evaluated, clinically significant device pocket haematoma: resulting in re-operation, interruption of anticoagulation, or prolonging hospital stay. In the continued arm, the median time between pre- and post-operative DOAC doses was 12 h; in the interrupted arm the median time was 72 h. Clinically significant haematoma occurred in of 7 of 328 (2.1%; 95% CI 0.9–4.3) patients in the continued DOAC arm and 7 of 334 (2.1%; 95% CI 0.9–4.3) patients in the interrupted DOAC arm (</a:t>
            </a: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 0.97). Complications were uncommon, and included one stroke and one symptomatic pericardial effusion in each arm.</a:t>
            </a:r>
          </a:p>
          <a:p>
            <a:pPr fontAlgn="base"/>
            <a:r>
              <a:rPr lang="en-CA" sz="1200" b="1" kern="1200" dirty="0">
                <a:solidFill>
                  <a:schemeClr val="tx1"/>
                </a:solidFill>
                <a:effectLst/>
                <a:latin typeface="+mn-lt"/>
                <a:ea typeface="+mn-ea"/>
                <a:cs typeface="+mn-cs"/>
              </a:rPr>
              <a:t>Conclusions</a:t>
            </a:r>
          </a:p>
          <a:p>
            <a:pPr fontAlgn="base"/>
            <a:r>
              <a:rPr lang="en-CA" sz="1200" kern="1200" dirty="0">
                <a:solidFill>
                  <a:schemeClr val="tx1"/>
                </a:solidFill>
                <a:effectLst/>
                <a:latin typeface="+mn-lt"/>
                <a:ea typeface="+mn-ea"/>
                <a:cs typeface="+mn-cs"/>
              </a:rPr>
              <a:t>These results suggest that, dependent on the clinical scenario, either management strategy (continued DOAC or interrupted DOAC) might be reasonable, at least for patients similar to those enrolled in our trial.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7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Lato"/>
                <a:sym typeface="Symbol"/>
              </a:rPr>
              <a:t>Steering committee recommendation;  </a:t>
            </a:r>
            <a:r>
              <a:rPr lang="en-US" sz="10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000" dirty="0"/>
          </a:p>
          <a:p>
            <a:pPr marL="178573" indent="-178573">
              <a:buFontTx/>
              <a:buChar char="-"/>
            </a:pPr>
            <a:r>
              <a:rPr lang="en-US" sz="1000" dirty="0"/>
              <a:t>Many invasive and surgical procedures carry but a very low to low risk of bleeding – DOACs may be held only briefly or even continued without interruption during such</a:t>
            </a:r>
            <a:r>
              <a:rPr lang="en-US" sz="1000" baseline="0" dirty="0"/>
              <a:t> procedures as will be discussed in case #2</a:t>
            </a:r>
          </a:p>
          <a:p>
            <a:pPr marL="178573" indent="-178573">
              <a:buFontTx/>
              <a:buChar char="-"/>
            </a:pPr>
            <a:r>
              <a:rPr lang="en-US" sz="1000" baseline="0" dirty="0"/>
              <a:t>Antithrombotic therapy with warfarin </a:t>
            </a:r>
            <a:r>
              <a:rPr lang="en-US" sz="1000" u="sng" baseline="0" dirty="0"/>
              <a:t>but not a DOAC </a:t>
            </a:r>
            <a:r>
              <a:rPr lang="en-US" sz="1000" baseline="0" dirty="0"/>
              <a:t>can be safely continued pre-post pacemaker or ICD insertion</a:t>
            </a:r>
          </a:p>
          <a:p>
            <a:pPr marL="178573" indent="-178573">
              <a:buFontTx/>
              <a:buChar char="-"/>
            </a:pPr>
            <a:r>
              <a:rPr lang="en-US" sz="1000" baseline="0" dirty="0"/>
              <a:t>DOACs </a:t>
            </a:r>
            <a:r>
              <a:rPr lang="en-US" sz="1000" u="sng" baseline="0" dirty="0"/>
              <a:t>never</a:t>
            </a:r>
            <a:r>
              <a:rPr lang="en-US" sz="1000" baseline="0" dirty="0"/>
              <a:t> need to be bridged with subcutaneous heparin peri-invasive or surgical procedures due to their short duration of action</a:t>
            </a:r>
            <a:endParaRPr lang="en-US" sz="1000" dirty="0"/>
          </a:p>
          <a:p>
            <a:endParaRPr lang="en-US" sz="1000" b="1" dirty="0"/>
          </a:p>
          <a:p>
            <a:r>
              <a:rPr lang="en-US" sz="1000" b="1" dirty="0"/>
              <a:t>REFERENCES:</a:t>
            </a:r>
            <a:endParaRPr lang="en-CA" sz="1000" dirty="0"/>
          </a:p>
          <a:p>
            <a:r>
              <a:rPr lang="en-US" sz="1000" dirty="0"/>
              <a:t> </a:t>
            </a:r>
            <a:endParaRPr lang="en-CA" sz="1000" dirty="0"/>
          </a:p>
          <a:p>
            <a:r>
              <a:rPr lang="en-US" sz="1000" dirty="0" err="1"/>
              <a:t>Douketis</a:t>
            </a:r>
            <a:r>
              <a:rPr lang="en-US" sz="1000" dirty="0"/>
              <a:t> JD, Spyropoulos AC, Spencer FA, et al. Perioperative management of antithrombotic therapy: Antithrombotic Therapy and Prevention of Thrombosis, 9th ed: American College of Chest Physicians Evidence-Based Clinical Practice Guidelines. </a:t>
            </a:r>
            <a:r>
              <a:rPr lang="en-US" sz="1000" i="1" dirty="0"/>
              <a:t>Chest</a:t>
            </a:r>
            <a:r>
              <a:rPr lang="en-US" sz="1000" dirty="0"/>
              <a:t>. 2012;141(2 Suppl):e326S - 50S.</a:t>
            </a:r>
            <a:endParaRPr lang="en-CA" sz="1000" dirty="0"/>
          </a:p>
          <a:p>
            <a:r>
              <a:rPr lang="en-US" sz="1000" dirty="0"/>
              <a:t> </a:t>
            </a:r>
            <a:endParaRPr lang="en-CA" sz="1000" dirty="0"/>
          </a:p>
          <a:p>
            <a:r>
              <a:rPr lang="en-US" sz="1000" dirty="0"/>
              <a:t>Verma A, Cairns JA, Mitchell LB, et al. 2014 focused update of the Canadian Cardiovascular Society</a:t>
            </a:r>
            <a:endParaRPr lang="en-CA" sz="1000" dirty="0"/>
          </a:p>
          <a:p>
            <a:r>
              <a:rPr lang="en-US" sz="1000" dirty="0"/>
              <a:t>Guidelines for the management of atrial fibrillation. </a:t>
            </a:r>
            <a:r>
              <a:rPr lang="en-US" sz="1000" i="1" dirty="0"/>
              <a:t>Can J </a:t>
            </a:r>
            <a:r>
              <a:rPr lang="en-US" sz="1000" i="1" dirty="0" err="1"/>
              <a:t>Cardiol</a:t>
            </a:r>
            <a:r>
              <a:rPr lang="en-US" sz="1000" dirty="0"/>
              <a:t>. 2014;30(10):1114-1130.</a:t>
            </a:r>
            <a:endParaRPr lang="en-CA" sz="1000" dirty="0"/>
          </a:p>
          <a:p>
            <a:r>
              <a:rPr lang="en-US" sz="1000" dirty="0"/>
              <a:t> </a:t>
            </a:r>
            <a:endParaRPr lang="en-CA" sz="1000" dirty="0"/>
          </a:p>
          <a:p>
            <a:r>
              <a:rPr lang="en-US" sz="1000" dirty="0" err="1"/>
              <a:t>Horlocker</a:t>
            </a:r>
            <a:r>
              <a:rPr lang="en-US" sz="1000" dirty="0"/>
              <a:t> TT, Wedel DJ, </a:t>
            </a:r>
            <a:r>
              <a:rPr lang="en-US" sz="1000" dirty="0" err="1"/>
              <a:t>Rowlingson</a:t>
            </a:r>
            <a:r>
              <a:rPr lang="en-US" sz="1000" dirty="0"/>
              <a:t> JC, et al. Regional anesthesia in the patient receiving antithrombotic or thrombolytic therapy: American Society of Regional Anesthesia and Pain Medicine Evidence-Based Guidelines (Third Edition). </a:t>
            </a:r>
            <a:r>
              <a:rPr lang="en-US" sz="1000" i="1" dirty="0"/>
              <a:t>Reg </a:t>
            </a:r>
            <a:r>
              <a:rPr lang="en-US" sz="1000" i="1" dirty="0" err="1"/>
              <a:t>Anesth</a:t>
            </a:r>
            <a:r>
              <a:rPr lang="en-US" sz="1000" i="1" dirty="0"/>
              <a:t> Pain Med</a:t>
            </a:r>
            <a:r>
              <a:rPr lang="en-US" sz="1000" dirty="0"/>
              <a:t>. 2010;35(1):64-101.</a:t>
            </a:r>
            <a:endParaRPr lang="en-CA" sz="1000" dirty="0"/>
          </a:p>
          <a:p>
            <a:r>
              <a:rPr lang="en-US" sz="1000" dirty="0"/>
              <a:t> </a:t>
            </a:r>
            <a:endParaRPr lang="en-CA" sz="1000" dirty="0"/>
          </a:p>
          <a:p>
            <a:r>
              <a:rPr lang="en-US" sz="1000" dirty="0"/>
              <a:t>XARELTO-PM-ENG-10JUL2014-172618.pdf</a:t>
            </a:r>
            <a:r>
              <a:rPr lang="en-US" sz="1000" dirty="0">
                <a:hlinkClick r:id="rId3"/>
              </a:rPr>
              <a:t>. http://www.bayer.ca/files/XARELTO-PM-ENG-10JUL2014-</a:t>
            </a:r>
            <a:endParaRPr lang="en-CA" sz="1000" dirty="0"/>
          </a:p>
          <a:p>
            <a:r>
              <a:rPr lang="en-US" sz="1000" dirty="0"/>
              <a:t>172618.pdf? Accessed 11 Nov 2014</a:t>
            </a:r>
            <a:endParaRPr lang="en-CA" sz="1000" dirty="0"/>
          </a:p>
          <a:p>
            <a:r>
              <a:rPr lang="en-US" sz="1000" dirty="0"/>
              <a:t> </a:t>
            </a:r>
            <a:endParaRPr lang="en-CA" sz="1000" dirty="0"/>
          </a:p>
          <a:p>
            <a:r>
              <a:rPr lang="en-US" sz="1000" dirty="0"/>
              <a:t>Pfizer Canada Inc Eliquis Product Monograph. </a:t>
            </a:r>
            <a:r>
              <a:rPr lang="en-US" sz="1000" dirty="0">
                <a:hlinkClick r:id="rId4"/>
              </a:rPr>
              <a:t>http://www.pfizer.ca/en/our_products/products/monograph/313</a:t>
            </a:r>
            <a:r>
              <a:rPr lang="en-US" sz="1000" dirty="0"/>
              <a:t>. Accessed 11 Nov 2014</a:t>
            </a:r>
            <a:endParaRPr lang="en-CA" sz="1000" dirty="0"/>
          </a:p>
          <a:p>
            <a:r>
              <a:rPr lang="en-US" sz="1000" dirty="0"/>
              <a:t> </a:t>
            </a:r>
            <a:endParaRPr lang="en-CA" sz="1000" dirty="0"/>
          </a:p>
          <a:p>
            <a:r>
              <a:rPr lang="en-US" sz="1000" dirty="0"/>
              <a:t>Boehringer Ingelheim Canada Ltd. (2014) Pradaxa Product Monograph. </a:t>
            </a:r>
            <a:r>
              <a:rPr lang="en-US" sz="1000" dirty="0">
                <a:hlinkClick r:id="rId5"/>
              </a:rPr>
              <a:t>http://www.boehringer-</a:t>
            </a:r>
            <a:r>
              <a:rPr lang="en-US" sz="1000" dirty="0"/>
              <a:t> ingelheim.ca/content/dam/internet/</a:t>
            </a:r>
            <a:r>
              <a:rPr lang="en-US" sz="1000" dirty="0" err="1"/>
              <a:t>opu</a:t>
            </a:r>
            <a:r>
              <a:rPr lang="en-US" sz="1000" dirty="0"/>
              <a:t>/</a:t>
            </a:r>
            <a:r>
              <a:rPr lang="en-US" sz="1000" dirty="0" err="1"/>
              <a:t>ca_EN</a:t>
            </a:r>
            <a:r>
              <a:rPr lang="en-US" sz="1000" dirty="0"/>
              <a:t>/documents/</a:t>
            </a:r>
            <a:r>
              <a:rPr lang="en-US" sz="1000" dirty="0" err="1"/>
              <a:t>humanhealth</a:t>
            </a:r>
            <a:r>
              <a:rPr lang="en-US" sz="1000" dirty="0"/>
              <a:t>/</a:t>
            </a:r>
            <a:r>
              <a:rPr lang="en-US" sz="1000" dirty="0" err="1"/>
              <a:t>product_monograph</a:t>
            </a:r>
            <a:r>
              <a:rPr lang="en-US" sz="1000" dirty="0"/>
              <a:t>/</a:t>
            </a:r>
            <a:r>
              <a:rPr lang="en-US" sz="1000" dirty="0" err="1"/>
              <a:t>Prad</a:t>
            </a:r>
            <a:r>
              <a:rPr lang="en-US" sz="1000" dirty="0"/>
              <a:t> axaPMEN.pdf. Accessed 11 Nov 2014</a:t>
            </a:r>
            <a:endParaRPr lang="en-CA" sz="1000" dirty="0"/>
          </a:p>
          <a:p>
            <a:r>
              <a:rPr lang="en-US" sz="1000" dirty="0"/>
              <a:t> </a:t>
            </a:r>
            <a:endParaRPr lang="en-CA" sz="1000" dirty="0"/>
          </a:p>
          <a:p>
            <a:r>
              <a:rPr lang="en-US" sz="1000" dirty="0"/>
              <a:t>Thrombosis Canada. </a:t>
            </a:r>
            <a:r>
              <a:rPr lang="en-US" sz="1000" dirty="0">
                <a:hlinkClick r:id="rId6"/>
              </a:rPr>
              <a:t>http://thrombosiscanada.ca/</a:t>
            </a:r>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257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210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39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Speaker Notes:</a:t>
            </a:r>
          </a:p>
          <a:p>
            <a:endParaRPr lang="en-US" sz="3600" b="1" dirty="0"/>
          </a:p>
          <a:p>
            <a:pPr marL="181229" indent="-181229">
              <a:spcBef>
                <a:spcPct val="0"/>
              </a:spcBef>
              <a:buFont typeface="Arial"/>
              <a:buChar char="•"/>
            </a:pPr>
            <a:r>
              <a:rPr lang="en-AU" altLang="en-US" sz="3600" noProof="0" dirty="0">
                <a:latin typeface="Arial" charset="0"/>
                <a:ea typeface="ＭＳ Ｐゴシック"/>
                <a:cs typeface="ＭＳ Ｐゴシック"/>
              </a:rPr>
              <a:t>This</a:t>
            </a:r>
            <a:r>
              <a:rPr lang="en-AU" altLang="en-US" sz="36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36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3600" baseline="0" dirty="0">
                <a:latin typeface="Arial" charset="0"/>
                <a:ea typeface="ＭＳ Ｐゴシック"/>
                <a:cs typeface="ＭＳ Ｐゴシック"/>
              </a:rPr>
              <a:t>nt.</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3600" i="1" baseline="0" noProof="0" dirty="0" err="1">
                <a:latin typeface="Arial" charset="0"/>
                <a:ea typeface="ＭＳ Ｐゴシック"/>
                <a:cs typeface="ＭＳ Ｐゴシック"/>
              </a:rPr>
              <a:t>antioagulated</a:t>
            </a:r>
            <a:r>
              <a:rPr lang="en-CA" altLang="en-US" sz="36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3600" i="1" noProof="0" dirty="0">
              <a:latin typeface="Arial" charset="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dirty="0">
                <a:ea typeface="ＭＳ Ｐゴシック" pitchFamily="34" charset="-128"/>
              </a:rPr>
              <a:t>MDs need to be reminded that NVAF applies to patients WITHOUT a mechanical heart valve prosthesis OR rheumatic mitral valve disease</a:t>
            </a:r>
            <a:r>
              <a:rPr lang="en-US" baseline="0" dirty="0">
                <a:ea typeface="ＭＳ Ｐゴシック" pitchFamily="34" charset="-128"/>
              </a:rPr>
              <a:t> (a relative rarity in Canada these days).  Patients with ALL other forms of valvular heart disease, including valvular </a:t>
            </a:r>
            <a:r>
              <a:rPr lang="en-US" baseline="0" dirty="0" err="1">
                <a:ea typeface="ＭＳ Ｐゴシック" pitchFamily="34" charset="-128"/>
              </a:rPr>
              <a:t>bioprostheses</a:t>
            </a:r>
            <a:r>
              <a:rPr lang="en-US" baseline="0" dirty="0">
                <a:ea typeface="ＭＳ Ｐゴシック" pitchFamily="34" charset="-128"/>
              </a:rPr>
              <a:t>, qualify as NVAF!</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en-US" dirty="0"/>
              <a:t>Over 70,000 patients have been prospectively studied</a:t>
            </a:r>
            <a:r>
              <a:rPr lang="en-US" baseline="0" dirty="0"/>
              <a:t> with the different DOACs compared to warfarin (but not to each other.</a:t>
            </a:r>
          </a:p>
          <a:p>
            <a:pPr marL="171450" indent="-171450">
              <a:buFontTx/>
              <a:buChar char="-"/>
            </a:pPr>
            <a:r>
              <a:rPr lang="en-US" baseline="0" dirty="0"/>
              <a:t>Average age was over 70 in each trial (AF is an arrhythmia of the elderly).  Co-morbidities and therefore treatment conundrums are very common!</a:t>
            </a:r>
          </a:p>
          <a:p>
            <a:pPr marL="171450" indent="-171450">
              <a:buFontTx/>
              <a:buChar char="-"/>
            </a:pPr>
            <a:r>
              <a:rPr lang="en-US" baseline="0" dirty="0"/>
              <a:t>Women represented up to 40% of subjects randomized in these trials (for once well represented with results applicable to them)!</a:t>
            </a:r>
          </a:p>
          <a:p>
            <a:pPr marL="171450" indent="-171450">
              <a:buFontTx/>
              <a:buChar char="-"/>
            </a:pPr>
            <a:r>
              <a:rPr lang="en-US" baseline="0" dirty="0"/>
              <a:t>ASA use was allowed in each trial if indicated according to the investigator (up to 40% of patients were on concomitant ASA).  This allows us to see the important effect of ASA+DOAC or ASA+ warfarin on bleeding risk and underscores the importance of stopping ASA (and NSAIDs) whenever possible when prescribing  a DOAC</a:t>
            </a:r>
          </a:p>
          <a:p>
            <a:pPr marL="171450" indent="-171450">
              <a:buFontTx/>
              <a:buChar char="-"/>
            </a:pPr>
            <a:r>
              <a:rPr lang="en-US" baseline="0" dirty="0"/>
              <a:t>The trials randomized AF patients with a broad range of annual stroke and systemic embolism risk based on their CHADS2 score.  Two of the four trials randomized patients at lower CHADS2 0-1 risk </a:t>
            </a:r>
            <a:r>
              <a:rPr lang="en-US" baseline="0" dirty="0" err="1"/>
              <a:t>wjile</a:t>
            </a:r>
            <a:r>
              <a:rPr lang="en-US" baseline="0" dirty="0"/>
              <a:t> the other two focused on AF patients at higher annual risk.  This has clear implications when attempting to compare efficacy and safety results of DOACs vs warfarin using indirect comparisons and meta-analyses.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3.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chart" Target="../charts/chart7.xml"/><Relationship Id="rId4" Type="http://schemas.openxmlformats.org/officeDocument/2006/relationships/image" Target="../media/image3.png"/><Relationship Id="rId9" Type="http://schemas.openxmlformats.org/officeDocument/2006/relationships/chart" Target="../charts/char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gif"/><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jp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jp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jp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jpg"/><Relationship Id="rId5" Type="http://schemas.microsoft.com/office/2007/relationships/hdphoto" Target="../media/hdphoto1.wd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hart" Target="../charts/chart8.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chart" Target="../charts/chart9.xml"/><Relationship Id="rId5" Type="http://schemas.microsoft.com/office/2007/relationships/hdphoto" Target="../media/hdphoto1.wd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44.xml"/><Relationship Id="rId7" Type="http://schemas.openxmlformats.org/officeDocument/2006/relationships/slide" Target="slide60.xml"/><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slide" Target="slide55.xml"/><Relationship Id="rId5" Type="http://schemas.openxmlformats.org/officeDocument/2006/relationships/slide" Target="slide52.xml"/><Relationship Id="rId4" Type="http://schemas.openxmlformats.org/officeDocument/2006/relationships/slide" Target="slide48.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43.xml"/><Relationship Id="rId5" Type="http://schemas.microsoft.com/office/2007/relationships/hdphoto" Target="../media/hdphoto1.wd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43.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43.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2.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slide" Target="slide4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microsoft.com/office/2007/relationships/hdphoto" Target="../media/hdphoto4.wdp"/><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5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slide" Target="slide43.xml"/></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slide" Target="slide4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slide" Target="slide4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slide" Target="slide43.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image" Target="../media/image2.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65.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66.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Clinical-conandrum-Logo-2019_d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925" y="103579"/>
            <a:ext cx="3358256" cy="1322814"/>
          </a:xfrm>
          <a:prstGeom prst="rect">
            <a:avLst/>
          </a:prstGeom>
        </p:spPr>
      </p:pic>
    </p:spTree>
    <p:extLst>
      <p:ext uri="{BB962C8B-B14F-4D97-AF65-F5344CB8AC3E}">
        <p14:creationId xmlns:p14="http://schemas.microsoft.com/office/powerpoint/2010/main" val="206151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Operational Definition of </a:t>
            </a:r>
            <a:br>
              <a:rPr lang="en-CA" sz="3200" b="1" dirty="0">
                <a:solidFill>
                  <a:srgbClr val="1B1A5A"/>
                </a:solidFill>
                <a:latin typeface="Arial Narrow" panose="020B0606020202030204" pitchFamily="34" charset="0"/>
                <a:cs typeface="Aharoni" panose="02010803020104030203" pitchFamily="2" charset="-79"/>
              </a:rPr>
            </a:br>
            <a:r>
              <a:rPr lang="en-CA" sz="3200" b="1" dirty="0">
                <a:solidFill>
                  <a:srgbClr val="1B1A5A"/>
                </a:solidFill>
                <a:latin typeface="Arial Narrow" panose="020B0606020202030204" pitchFamily="34" charset="0"/>
                <a:cs typeface="Aharoni" panose="02010803020104030203" pitchFamily="2" charset="-79"/>
              </a:rPr>
              <a:t>Non Valvular Atrial Fibrillation (NVAF)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a:t>
            </a:r>
            <a:r>
              <a:rPr lang="en-CA" sz="2400" b="1" dirty="0" err="1">
                <a:solidFill>
                  <a:srgbClr val="183059"/>
                </a:solidFill>
                <a:latin typeface="Arial Narrow" panose="020B0606020202030204" pitchFamily="34" charset="0"/>
                <a:cs typeface="Aharoni" panose="02010803020104030203" pitchFamily="2" charset="-79"/>
              </a:rPr>
              <a:t>Valvular</a:t>
            </a:r>
            <a:r>
              <a:rPr lang="en-CA" sz="2400" b="1" dirty="0">
                <a:solidFill>
                  <a:srgbClr val="183059"/>
                </a:solidFill>
                <a:latin typeface="Arial Narrow" panose="020B0606020202030204" pitchFamily="34" charset="0"/>
                <a:cs typeface="Aharoni" panose="02010803020104030203" pitchFamily="2" charset="-79"/>
              </a:rPr>
              <a:t>” AF includes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6" y="2314782"/>
            <a:ext cx="7341003" cy="769441"/>
          </a:xfrm>
          <a:prstGeom prst="rect">
            <a:avLst/>
          </a:prstGeom>
        </p:spPr>
        <p:txBody>
          <a:bodyPr wrap="square">
            <a:spAutoFit/>
          </a:bodyPr>
          <a:lstStyle/>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9" name="Straight Connector 28">
            <a:extLst>
              <a:ext uri="{FF2B5EF4-FFF2-40B4-BE49-F238E27FC236}">
                <a16:creationId xmlns:a16="http://schemas.microsoft.com/office/drawing/2014/main" id="{78D3FE65-A56E-4CA5-B98D-4929CE4B7EF6}"/>
              </a:ext>
            </a:extLst>
          </p:cNvPr>
          <p:cNvCxnSpPr>
            <a:cxnSpLocks/>
          </p:cNvCxnSpPr>
          <p:nvPr/>
        </p:nvCxnSpPr>
        <p:spPr>
          <a:xfrm>
            <a:off x="586510" y="2221928"/>
            <a:ext cx="7315200" cy="0"/>
          </a:xfrm>
          <a:prstGeom prst="line">
            <a:avLst/>
          </a:prstGeom>
          <a:noFill/>
          <a:ln w="12700" cap="flat" cmpd="sng" algn="ctr">
            <a:solidFill>
              <a:srgbClr val="C3D4EF"/>
            </a:solidFill>
            <a:prstDash val="sysDash"/>
            <a:miter lim="800000"/>
          </a:ln>
          <a:effectLst/>
        </p:spPr>
      </p:cxn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NVAF (“ non-</a:t>
            </a:r>
            <a:r>
              <a:rPr lang="en-CA" sz="2400" b="1" dirty="0" err="1">
                <a:solidFill>
                  <a:srgbClr val="183059"/>
                </a:solidFill>
                <a:latin typeface="Arial Narrow" panose="020B0606020202030204" pitchFamily="34" charset="0"/>
                <a:cs typeface="Aharoni" panose="02010803020104030203" pitchFamily="2" charset="-79"/>
              </a:rPr>
              <a:t>valvular</a:t>
            </a:r>
            <a:r>
              <a:rPr lang="en-CA" sz="2400" b="1" dirty="0">
                <a:solidFill>
                  <a:srgbClr val="183059"/>
                </a:solidFill>
                <a:latin typeface="Arial Narrow" panose="020B0606020202030204" pitchFamily="34" charset="0"/>
                <a:cs typeface="Aharoni" panose="02010803020104030203" pitchFamily="2" charset="-79"/>
              </a:rPr>
              <a:t>” AF) therefore includes :</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09" y="4061715"/>
            <a:ext cx="6898507" cy="1785104"/>
          </a:xfrm>
          <a:prstGeom prst="rect">
            <a:avLst/>
          </a:prstGeom>
        </p:spPr>
        <p:txBody>
          <a:bodyPr wrap="square">
            <a:spAutoFit/>
          </a:bodyPr>
          <a:lstStyle/>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32" name="Straight Connector 31">
            <a:extLst>
              <a:ext uri="{FF2B5EF4-FFF2-40B4-BE49-F238E27FC236}">
                <a16:creationId xmlns:a16="http://schemas.microsoft.com/office/drawing/2014/main" id="{F092C0E8-6E04-4273-885D-A69D95043A72}"/>
              </a:ext>
            </a:extLst>
          </p:cNvPr>
          <p:cNvCxnSpPr>
            <a:cxnSpLocks/>
          </p:cNvCxnSpPr>
          <p:nvPr/>
        </p:nvCxnSpPr>
        <p:spPr>
          <a:xfrm>
            <a:off x="650183" y="3940305"/>
            <a:ext cx="7315200" cy="0"/>
          </a:xfrm>
          <a:prstGeom prst="line">
            <a:avLst/>
          </a:prstGeom>
          <a:noFill/>
          <a:ln w="12700" cap="flat" cmpd="sng" algn="ctr">
            <a:solidFill>
              <a:srgbClr val="C3D4EF"/>
            </a:solidFill>
            <a:prstDash val="sysDash"/>
            <a:miter lim="800000"/>
          </a:ln>
          <a:effectLst/>
        </p:spPr>
      </p:cxnSp>
      <p:sp>
        <p:nvSpPr>
          <p:cNvPr id="33" name="TextBox 32">
            <a:extLst>
              <a:ext uri="{FF2B5EF4-FFF2-40B4-BE49-F238E27FC236}">
                <a16:creationId xmlns:a16="http://schemas.microsoft.com/office/drawing/2014/main" id="{07387379-9711-4886-BC77-A8D10E6BC171}"/>
              </a:ext>
            </a:extLst>
          </p:cNvPr>
          <p:cNvSpPr txBox="1"/>
          <p:nvPr/>
        </p:nvSpPr>
        <p:spPr>
          <a:xfrm>
            <a:off x="289673" y="5946843"/>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200329"/>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DOACs vs Warfarin RCTs</a:t>
            </a:r>
            <a:br>
              <a:rPr lang="en-CA" sz="3600" b="1" dirty="0">
                <a:solidFill>
                  <a:srgbClr val="1B1A5A"/>
                </a:solidFill>
                <a:latin typeface="Arial Narrow" panose="020B0606020202030204" pitchFamily="34" charset="0"/>
                <a:cs typeface="Aharoni" panose="02010803020104030203" pitchFamily="2" charset="-79"/>
              </a:rPr>
            </a:br>
            <a:r>
              <a:rPr lang="en-CA" sz="3200" b="1" dirty="0">
                <a:solidFill>
                  <a:srgbClr val="0070C0"/>
                </a:solidFill>
                <a:latin typeface="Arial Narrow" panose="020B0606020202030204" pitchFamily="34" charset="0"/>
                <a:cs typeface="Aharoni" panose="02010803020104030203" pitchFamily="2" charset="-79"/>
              </a:rPr>
              <a:t>Baseline Characteristics</a:t>
            </a: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3788010525"/>
              </p:ext>
            </p:extLst>
          </p:nvPr>
        </p:nvGraphicFramePr>
        <p:xfrm>
          <a:off x="284791" y="158031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1192619074"/>
              </p:ext>
            </p:extLst>
          </p:nvPr>
        </p:nvGraphicFramePr>
        <p:xfrm>
          <a:off x="2164604" y="4791121"/>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202718883"/>
              </p:ext>
            </p:extLst>
          </p:nvPr>
        </p:nvGraphicFramePr>
        <p:xfrm>
          <a:off x="3869347" y="4794659"/>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570366435"/>
              </p:ext>
            </p:extLst>
          </p:nvPr>
        </p:nvGraphicFramePr>
        <p:xfrm>
          <a:off x="5499671" y="4798197"/>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3207757572"/>
              </p:ext>
            </p:extLst>
          </p:nvPr>
        </p:nvGraphicFramePr>
        <p:xfrm>
          <a:off x="7161894" y="4801735"/>
          <a:ext cx="1679757" cy="1567073"/>
        </p:xfrm>
        <a:graphic>
          <a:graphicData uri="http://schemas.openxmlformats.org/drawingml/2006/chart">
            <c:chart xmlns:c="http://schemas.openxmlformats.org/drawingml/2006/chart" xmlns:r="http://schemas.openxmlformats.org/officeDocument/2006/relationships" r:id="rId9"/>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80599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267656"/>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590184"/>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933975"/>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20385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52674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84963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DOACs as Compared to Warfarin</a:t>
            </a:r>
            <a:br>
              <a:rPr lang="en-CA" sz="3600" b="1" dirty="0">
                <a:solidFill>
                  <a:srgbClr val="1B1A5A"/>
                </a:solidFill>
                <a:latin typeface="Arial Narrow" panose="020B0606020202030204" pitchFamily="34" charset="0"/>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Indirect Comparisons from the Clinical Trials </a:t>
            </a:r>
            <a:endParaRPr lang="en-CA" sz="3200" b="1" dirty="0">
              <a:solidFill>
                <a:srgbClr val="0070C0"/>
              </a:solidFill>
              <a:latin typeface="Arial Narrow" panose="020B0606020202030204" pitchFamily="34" charset="0"/>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ext uri="{D42A27DB-BD31-4B8C-83A1-F6EECF244321}">
                <p14:modId xmlns:p14="http://schemas.microsoft.com/office/powerpoint/2010/main" val="2003365758"/>
              </p:ext>
            </p:extLst>
          </p:nvPr>
        </p:nvGraphicFramePr>
        <p:xfrm>
          <a:off x="193330" y="14737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6570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0086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4665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5490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55151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5539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55638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9058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664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0647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106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610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27252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753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006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r>
              <a:rPr lang="en-US" sz="1200" b="1" dirty="0">
                <a:solidFill>
                  <a:srgbClr val="000000"/>
                </a:solidFill>
                <a:latin typeface="Arial Narrow" panose="020B0606020202030204" pitchFamily="34" charset="0"/>
              </a:rPr>
              <a:t>Non Significant Difference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spTree>
    <p:extLst>
      <p:ext uri="{BB962C8B-B14F-4D97-AF65-F5344CB8AC3E}">
        <p14:creationId xmlns:p14="http://schemas.microsoft.com/office/powerpoint/2010/main" val="3186673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Stroke Prevention in AF: </a:t>
            </a:r>
            <a:br>
              <a:rPr lang="en-CA" sz="3600" b="1" dirty="0">
                <a:solidFill>
                  <a:srgbClr val="1B1A5A"/>
                </a:solidFill>
                <a:latin typeface="Arial Narrow" panose="020B0606020202030204" pitchFamily="34" charset="0"/>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Clinical Pharmacology and Dosing of DOACs</a:t>
            </a:r>
            <a:endParaRPr lang="en-CA" sz="3200" b="1" dirty="0">
              <a:solidFill>
                <a:srgbClr val="0070C0"/>
              </a:solidFill>
              <a:latin typeface="Arial Narrow" panose="020B0606020202030204" pitchFamily="34" charset="0"/>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ext uri="{D42A27DB-BD31-4B8C-83A1-F6EECF244321}">
                <p14:modId xmlns:p14="http://schemas.microsoft.com/office/powerpoint/2010/main" val="2796370624"/>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Pfizer Canada Inc./BMS Canada.  Eliquis (</a:t>
            </a:r>
            <a:r>
              <a:rPr lang="fr-FR" altLang="en-US" sz="900" dirty="0" err="1">
                <a:solidFill>
                  <a:prstClr val="white"/>
                </a:solidFill>
                <a:latin typeface="Arial Narrow" panose="020B0606020202030204" pitchFamily="34" charset="0"/>
                <a:cs typeface="Lato"/>
              </a:rPr>
              <a:t>apixaban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2018.</a:t>
            </a:r>
          </a:p>
          <a:p>
            <a:pPr lvl="0">
              <a:defRPr/>
            </a:pPr>
            <a:r>
              <a:rPr lang="fr-FR" altLang="en-US" sz="900" dirty="0">
                <a:solidFill>
                  <a:prstClr val="white"/>
                </a:solidFill>
                <a:latin typeface="Arial Narrow" panose="020B0606020202030204" pitchFamily="34" charset="0"/>
                <a:cs typeface="Lato"/>
              </a:rPr>
              <a:t>Boehringer </a:t>
            </a:r>
            <a:r>
              <a:rPr lang="fr-FR" altLang="en-US" sz="900" dirty="0" err="1">
                <a:solidFill>
                  <a:prstClr val="white"/>
                </a:solidFill>
                <a:latin typeface="Arial Narrow" panose="020B0606020202030204" pitchFamily="34" charset="0"/>
                <a:cs typeface="Lato"/>
              </a:rPr>
              <a:t>Ingelheim</a:t>
            </a:r>
            <a:r>
              <a:rPr lang="fr-FR" altLang="en-US" sz="900" dirty="0">
                <a:solidFill>
                  <a:prstClr val="white"/>
                </a:solidFill>
                <a:latin typeface="Arial Narrow" panose="020B0606020202030204" pitchFamily="34" charset="0"/>
                <a:cs typeface="Lato"/>
              </a:rPr>
              <a:t> Canada Ltd. Pradaxa (</a:t>
            </a:r>
            <a:r>
              <a:rPr lang="fr-FR" altLang="en-US" sz="900" dirty="0" err="1">
                <a:solidFill>
                  <a:prstClr val="white"/>
                </a:solidFill>
                <a:latin typeface="Arial Narrow" panose="020B0606020202030204" pitchFamily="34" charset="0"/>
                <a:cs typeface="Lato"/>
              </a:rPr>
              <a:t>dagbatran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August 11, 2016.</a:t>
            </a:r>
          </a:p>
          <a:p>
            <a:pPr lvl="0">
              <a:defRPr/>
            </a:pPr>
            <a:r>
              <a:rPr lang="fr-FR" altLang="en-US" sz="900" dirty="0">
                <a:solidFill>
                  <a:prstClr val="white"/>
                </a:solidFill>
                <a:latin typeface="Arial Narrow" panose="020B0606020202030204" pitchFamily="34" charset="0"/>
                <a:cs typeface="Lato"/>
              </a:rPr>
              <a:t>Bayer Inc. Xarelto (</a:t>
            </a:r>
            <a:r>
              <a:rPr lang="fr-FR" altLang="en-US" sz="900" dirty="0" err="1">
                <a:solidFill>
                  <a:prstClr val="white"/>
                </a:solidFill>
                <a:latin typeface="Arial Narrow" panose="020B0606020202030204" pitchFamily="34" charset="0"/>
                <a:cs typeface="Lato"/>
              </a:rPr>
              <a:t>rivaroxaban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2018.</a:t>
            </a:r>
          </a:p>
          <a:p>
            <a:pPr lvl="0">
              <a:defRPr/>
            </a:pPr>
            <a:r>
              <a:rPr lang="fr-FR" altLang="en-US" sz="900" dirty="0" err="1">
                <a:solidFill>
                  <a:prstClr val="white"/>
                </a:solidFill>
                <a:latin typeface="Arial Narrow" panose="020B0606020202030204" pitchFamily="34" charset="0"/>
                <a:cs typeface="Lato"/>
              </a:rPr>
              <a:t>Daiichi</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Sankyp</a:t>
            </a:r>
            <a:r>
              <a:rPr lang="fr-FR" altLang="en-US" sz="900" dirty="0">
                <a:solidFill>
                  <a:prstClr val="white"/>
                </a:solidFill>
                <a:latin typeface="Arial Narrow" panose="020B0606020202030204" pitchFamily="34" charset="0"/>
                <a:cs typeface="Lato"/>
              </a:rPr>
              <a:t> Inc. </a:t>
            </a:r>
            <a:r>
              <a:rPr lang="fr-FR" altLang="en-US" sz="900" dirty="0" err="1">
                <a:solidFill>
                  <a:prstClr val="white"/>
                </a:solidFill>
                <a:latin typeface="Arial Narrow" panose="020B0606020202030204" pitchFamily="34" charset="0"/>
                <a:cs typeface="Lato"/>
              </a:rPr>
              <a:t>Lixiana</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edoxaban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3" name="Picture 2">
            <a:extLst>
              <a:ext uri="{FF2B5EF4-FFF2-40B4-BE49-F238E27FC236}">
                <a16:creationId xmlns:a16="http://schemas.microsoft.com/office/drawing/2014/main" id="{A5C8921B-D1C6-437E-8B45-3ECB1DFC7644}"/>
              </a:ext>
            </a:extLst>
          </p:cNvPr>
          <p:cNvPicPr>
            <a:picLocks noChangeAspect="1"/>
          </p:cNvPicPr>
          <p:nvPr/>
        </p:nvPicPr>
        <p:blipFill>
          <a:blip r:embed="rId6"/>
          <a:stretch>
            <a:fillRect/>
          </a:stretch>
        </p:blipFill>
        <p:spPr>
          <a:xfrm>
            <a:off x="615311" y="1313399"/>
            <a:ext cx="8123085" cy="4633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99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55293"/>
            <a:ext cx="6716601"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9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4" name="Picture 3">
            <a:extLst>
              <a:ext uri="{FF2B5EF4-FFF2-40B4-BE49-F238E27FC236}">
                <a16:creationId xmlns:a16="http://schemas.microsoft.com/office/drawing/2014/main" id="{7484A08C-EE8F-43F6-AB9F-91CC2D4CCF19}"/>
              </a:ext>
            </a:extLst>
          </p:cNvPr>
          <p:cNvPicPr>
            <a:picLocks noChangeAspect="1"/>
          </p:cNvPicPr>
          <p:nvPr/>
        </p:nvPicPr>
        <p:blipFill>
          <a:blip r:embed="rId6"/>
          <a:stretch>
            <a:fillRect/>
          </a:stretch>
        </p:blipFill>
        <p:spPr>
          <a:xfrm>
            <a:off x="960945" y="1514262"/>
            <a:ext cx="7203341" cy="4622773"/>
          </a:xfrm>
          <a:prstGeom prst="rect">
            <a:avLst/>
          </a:prstGeom>
        </p:spPr>
      </p:pic>
    </p:spTree>
    <p:extLst>
      <p:ext uri="{BB962C8B-B14F-4D97-AF65-F5344CB8AC3E}">
        <p14:creationId xmlns:p14="http://schemas.microsoft.com/office/powerpoint/2010/main" val="107084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DOAC Antidotes</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1192466163"/>
              </p:ext>
            </p:extLst>
          </p:nvPr>
        </p:nvGraphicFramePr>
        <p:xfrm>
          <a:off x="274320" y="163132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patterns of reduced dose use in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474"/>
            <a:ext cx="6408319"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Appropriate Use of Antithrombotic Medications in Canadian Patients with NVAF</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593866"/>
          </a:xfrm>
          <a:prstGeom prst="rect">
            <a:avLst/>
          </a:prstGeom>
          <a:noFill/>
        </p:spPr>
        <p:txBody>
          <a:bodyPr wrap="square" lIns="38397" tIns="19199" rIns="38397" bIns="19199" rtlCol="0">
            <a:spAutoFit/>
          </a:bodyPr>
          <a:lstStyle/>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83059"/>
                  </a:solidFill>
                  <a:prstDash val="solid"/>
                </a:ln>
                <a:solidFill>
                  <a:srgbClr val="00B0F0"/>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Tree>
    <p:extLst>
      <p:ext uri="{BB962C8B-B14F-4D97-AF65-F5344CB8AC3E}">
        <p14:creationId xmlns:p14="http://schemas.microsoft.com/office/powerpoint/2010/main" val="29798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474"/>
            <a:ext cx="6408319" cy="523220"/>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DOAC Dose and Lower Dose Concordance*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18" name="Picture 17" descr="A drawing of a face&#10;&#10;Description generated with high confidence">
            <a:extLst>
              <a:ext uri="{FF2B5EF4-FFF2-40B4-BE49-F238E27FC236}">
                <a16:creationId xmlns:a16="http://schemas.microsoft.com/office/drawing/2014/main" id="{E5B80242-593A-4F45-AF91-4A5928608CAE}"/>
              </a:ext>
            </a:extLst>
          </p:cNvPr>
          <p:cNvPicPr>
            <a:picLocks noChangeAspect="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19" name="Chart 18">
            <a:extLst>
              <a:ext uri="{FF2B5EF4-FFF2-40B4-BE49-F238E27FC236}">
                <a16:creationId xmlns:a16="http://schemas.microsoft.com/office/drawing/2014/main" id="{CA2B4B1C-4414-4F8C-B142-A7A0275EA121}"/>
              </a:ext>
            </a:extLst>
          </p:cNvPr>
          <p:cNvGraphicFramePr/>
          <p:nvPr>
            <p:extLst>
              <p:ext uri="{D42A27DB-BD31-4B8C-83A1-F6EECF244321}">
                <p14:modId xmlns:p14="http://schemas.microsoft.com/office/powerpoint/2010/main" val="2141817899"/>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extLst>
              <p:ext uri="{D42A27DB-BD31-4B8C-83A1-F6EECF244321}">
                <p14:modId xmlns:p14="http://schemas.microsoft.com/office/powerpoint/2010/main" val="1090914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extLst>
              <p:ext uri="{D42A27DB-BD31-4B8C-83A1-F6EECF244321}">
                <p14:modId xmlns:p14="http://schemas.microsoft.com/office/powerpoint/2010/main" val="3411247055"/>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10"/>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65755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Presenter Disclosure</a:t>
            </a:r>
          </a:p>
        </p:txBody>
      </p:sp>
      <p:sp>
        <p:nvSpPr>
          <p:cNvPr id="14" name="Content Placeholder 2">
            <a:extLst>
              <a:ext uri="{FF2B5EF4-FFF2-40B4-BE49-F238E27FC236}">
                <a16:creationId xmlns:a16="http://schemas.microsoft.com/office/drawing/2014/main" id="{D3CE8127-60DD-4326-83FE-F3F50FAFFC8A}"/>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real world data good for? </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861564"/>
            <a:ext cx="7166466"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real-world outcomes in patients receiving DOACs?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009349" y="5459686"/>
            <a:ext cx="1463040" cy="0"/>
          </a:xfrm>
          <a:prstGeom prst="line">
            <a:avLst/>
          </a:prstGeom>
          <a:noFill/>
          <a:ln w="28575" cap="flat" cmpd="sng" algn="ctr">
            <a:solidFill>
              <a:srgbClr val="44546A"/>
            </a:solidFill>
            <a:prstDash val="solid"/>
            <a:miter lim="800000"/>
          </a:ln>
          <a:effectLst/>
        </p:spPr>
      </p:cxnSp>
      <p:pic>
        <p:nvPicPr>
          <p:cNvPr id="2" name="Picture 1">
            <a:extLst>
              <a:ext uri="{FF2B5EF4-FFF2-40B4-BE49-F238E27FC236}">
                <a16:creationId xmlns:a16="http://schemas.microsoft.com/office/drawing/2014/main" id="{9AFB0E86-66D4-41B5-A3FA-A129DFF0FF9F}"/>
              </a:ext>
            </a:extLst>
          </p:cNvPr>
          <p:cNvPicPr>
            <a:picLocks noChangeAspect="1"/>
          </p:cNvPicPr>
          <p:nvPr/>
        </p:nvPicPr>
        <p:blipFill>
          <a:blip r:embed="rId3"/>
          <a:stretch>
            <a:fillRect/>
          </a:stretch>
        </p:blipFill>
        <p:spPr>
          <a:xfrm>
            <a:off x="1510232" y="1497044"/>
            <a:ext cx="6164583" cy="4765853"/>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Hierarchy of Medical Evidence </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1100579" y="1917007"/>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298038" y="3253051"/>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6950097" y="3968946"/>
            <a:ext cx="1449436"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735820"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735820"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548347" y="1497044"/>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Stronger</a:t>
            </a:r>
          </a:p>
        </p:txBody>
      </p:sp>
      <p:sp>
        <p:nvSpPr>
          <p:cNvPr id="248" name="TextBox 247">
            <a:extLst>
              <a:ext uri="{FF2B5EF4-FFF2-40B4-BE49-F238E27FC236}">
                <a16:creationId xmlns:a16="http://schemas.microsoft.com/office/drawing/2014/main" id="{6827453D-4E55-4EC4-9FE4-6CA119F60038}"/>
              </a:ext>
            </a:extLst>
          </p:cNvPr>
          <p:cNvSpPr txBox="1"/>
          <p:nvPr/>
        </p:nvSpPr>
        <p:spPr>
          <a:xfrm>
            <a:off x="633294" y="5919592"/>
            <a:ext cx="967558" cy="369332"/>
          </a:xfrm>
          <a:prstGeom prst="rect">
            <a:avLst/>
          </a:prstGeom>
          <a:noFill/>
        </p:spPr>
        <p:txBody>
          <a:bodyPr wrap="none" lIns="0" tIns="0" rIns="0" bIns="0" rtlCol="0">
            <a:noAutofit/>
          </a:bodyPr>
          <a:lstStyle/>
          <a:p>
            <a:pPr algn="ctr" defTabSz="914400"/>
            <a:r>
              <a:rPr lang="en-US" b="1" dirty="0">
                <a:solidFill>
                  <a:srgbClr val="D36737"/>
                </a:solidFill>
                <a:latin typeface="Arial Narrow" panose="020B0606020202030204" pitchFamily="34" charset="0"/>
              </a:rPr>
              <a:t>Weaker</a:t>
            </a:r>
          </a:p>
        </p:txBody>
      </p:sp>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Not Medical Evidence </a:t>
            </a:r>
            <a:endPar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What are RWD Studies Good for?</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28" name="TextBox 27">
            <a:extLst>
              <a:ext uri="{FF2B5EF4-FFF2-40B4-BE49-F238E27FC236}">
                <a16:creationId xmlns:a16="http://schemas.microsoft.com/office/drawing/2014/main" id="{4A493055-FA10-4CEF-9A06-AD92D9C29C93}"/>
              </a:ext>
            </a:extLst>
          </p:cNvPr>
          <p:cNvSpPr txBox="1"/>
          <p:nvPr/>
        </p:nvSpPr>
        <p:spPr>
          <a:xfrm>
            <a:off x="484733" y="1400258"/>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584775"/>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What is “Propensity Score Matching”?</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RWD Studies Are Different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Adapted from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887926962"/>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 WORLD DATA</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2123658"/>
          </a:xfrm>
          <a:prstGeom prst="rect">
            <a:avLst/>
          </a:prstGeom>
          <a:noFill/>
        </p:spPr>
        <p:txBody>
          <a:bodyPr wrap="square">
            <a:spAutoFit/>
          </a:bodyPr>
          <a:lstStyle/>
          <a:p>
            <a:pPr lvl="0">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Clinical Trials vs Real World Data (RWD) </a:t>
            </a:r>
            <a:br>
              <a:rPr lang="en-CA" sz="2800" b="1" dirty="0">
                <a:solidFill>
                  <a:srgbClr val="D36737"/>
                </a:solidFill>
                <a:latin typeface="Agency FB" panose="020B0503020202020204" pitchFamily="34" charset="0"/>
                <a:cs typeface="Aharoni" panose="02010803020104030203" pitchFamily="2" charset="-79"/>
              </a:rPr>
            </a:br>
            <a:br>
              <a:rPr lang="en-CA" sz="3600" b="1" dirty="0">
                <a:solidFill>
                  <a:srgbClr val="1B1A5A"/>
                </a:solidFill>
                <a:latin typeface="Agency FB" panose="020B0503020202020204" pitchFamily="34" charset="0"/>
                <a:cs typeface="Aharoni" panose="02010803020104030203" pitchFamily="2" charset="-79"/>
              </a:rPr>
            </a:b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lvl="0" algn="ctr">
              <a:lnSpc>
                <a:spcPct val="90000"/>
              </a:lnSpc>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a:t>
            </a: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a:t>
            </a:r>
          </a:p>
        </p:txBody>
      </p:sp>
      <p:graphicFrame>
        <p:nvGraphicFramePr>
          <p:cNvPr id="42" name="Table 41">
            <a:extLst>
              <a:ext uri="{FF2B5EF4-FFF2-40B4-BE49-F238E27FC236}">
                <a16:creationId xmlns:a16="http://schemas.microsoft.com/office/drawing/2014/main" id="{44C83A65-69E7-470B-AC2D-7049CA4295D2}"/>
              </a:ext>
            </a:extLst>
          </p:cNvPr>
          <p:cNvGraphicFramePr>
            <a:graphicFrameLocks noGrp="1"/>
          </p:cNvGraphicFramePr>
          <p:nvPr>
            <p:extLst>
              <p:ext uri="{D42A27DB-BD31-4B8C-83A1-F6EECF244321}">
                <p14:modId xmlns:p14="http://schemas.microsoft.com/office/powerpoint/2010/main" val="3639724357"/>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43" name="Arrow: Striped Right 42">
            <a:extLst>
              <a:ext uri="{FF2B5EF4-FFF2-40B4-BE49-F238E27FC236}">
                <a16:creationId xmlns:a16="http://schemas.microsoft.com/office/drawing/2014/main" id="{352C006F-FFD3-4920-ADB3-0A3F85A26F39}"/>
              </a:ext>
            </a:extLst>
          </p:cNvPr>
          <p:cNvSpPr/>
          <p:nvPr/>
        </p:nvSpPr>
        <p:spPr>
          <a:xfrm rot="5400000" flipV="1">
            <a:off x="2228052" y="2316508"/>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Arrow: Striped Right 43">
            <a:extLst>
              <a:ext uri="{FF2B5EF4-FFF2-40B4-BE49-F238E27FC236}">
                <a16:creationId xmlns:a16="http://schemas.microsoft.com/office/drawing/2014/main" id="{9C8AEB97-6726-45D1-B04F-A4239A86D9E3}"/>
              </a:ext>
            </a:extLst>
          </p:cNvPr>
          <p:cNvSpPr/>
          <p:nvPr/>
        </p:nvSpPr>
        <p:spPr>
          <a:xfrm rot="5400000" flipV="1">
            <a:off x="2228052" y="2978954"/>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Arrow: Striped Right 44">
            <a:extLst>
              <a:ext uri="{FF2B5EF4-FFF2-40B4-BE49-F238E27FC236}">
                <a16:creationId xmlns:a16="http://schemas.microsoft.com/office/drawing/2014/main" id="{4C01B506-631F-4198-99CE-AB327EDCA1B0}"/>
              </a:ext>
            </a:extLst>
          </p:cNvPr>
          <p:cNvSpPr/>
          <p:nvPr/>
        </p:nvSpPr>
        <p:spPr>
          <a:xfrm rot="5400000" flipV="1">
            <a:off x="2228052" y="364140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Left-Right Arrow 28">
            <a:extLst>
              <a:ext uri="{FF2B5EF4-FFF2-40B4-BE49-F238E27FC236}">
                <a16:creationId xmlns:a16="http://schemas.microsoft.com/office/drawing/2014/main" id="{B61FC3DC-2F19-4D7E-AEEB-83C8F6FA74B0}"/>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Arrow: Striped Right 46">
            <a:extLst>
              <a:ext uri="{FF2B5EF4-FFF2-40B4-BE49-F238E27FC236}">
                <a16:creationId xmlns:a16="http://schemas.microsoft.com/office/drawing/2014/main" id="{51B7A20C-8828-434D-87CE-C0938E5C24BD}"/>
              </a:ext>
            </a:extLst>
          </p:cNvPr>
          <p:cNvSpPr/>
          <p:nvPr/>
        </p:nvSpPr>
        <p:spPr>
          <a:xfrm rot="5400000" flipV="1">
            <a:off x="2228052" y="48748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Arrow: Striped Right 47">
            <a:extLst>
              <a:ext uri="{FF2B5EF4-FFF2-40B4-BE49-F238E27FC236}">
                <a16:creationId xmlns:a16="http://schemas.microsoft.com/office/drawing/2014/main" id="{711C7332-506E-4D7E-9A49-F36572DA5F87}"/>
              </a:ext>
            </a:extLst>
          </p:cNvPr>
          <p:cNvSpPr/>
          <p:nvPr/>
        </p:nvSpPr>
        <p:spPr>
          <a:xfrm rot="16200000">
            <a:off x="4647173" y="4203739"/>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Left-Right Arrow 28">
            <a:extLst>
              <a:ext uri="{FF2B5EF4-FFF2-40B4-BE49-F238E27FC236}">
                <a16:creationId xmlns:a16="http://schemas.microsoft.com/office/drawing/2014/main" id="{72B90A96-95D4-421B-B9DB-6EBC0C131484}"/>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0" name="Arrow: Striped Right 49">
            <a:extLst>
              <a:ext uri="{FF2B5EF4-FFF2-40B4-BE49-F238E27FC236}">
                <a16:creationId xmlns:a16="http://schemas.microsoft.com/office/drawing/2014/main" id="{56F51545-C6FD-4777-A11F-1923D759B328}"/>
              </a:ext>
            </a:extLst>
          </p:cNvPr>
          <p:cNvSpPr/>
          <p:nvPr/>
        </p:nvSpPr>
        <p:spPr>
          <a:xfrm rot="5400000" flipV="1">
            <a:off x="4639119"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Left-Right Arrow 28">
            <a:extLst>
              <a:ext uri="{FF2B5EF4-FFF2-40B4-BE49-F238E27FC236}">
                <a16:creationId xmlns:a16="http://schemas.microsoft.com/office/drawing/2014/main" id="{D65A6302-8DF7-4BD3-94D4-4F764232E96E}"/>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1" name="Arrow: Striped Right 60">
            <a:extLst>
              <a:ext uri="{FF2B5EF4-FFF2-40B4-BE49-F238E27FC236}">
                <a16:creationId xmlns:a16="http://schemas.microsoft.com/office/drawing/2014/main" id="{AAAF51A9-3BEF-4F1A-9CE0-83CA311D57C2}"/>
              </a:ext>
            </a:extLst>
          </p:cNvPr>
          <p:cNvSpPr/>
          <p:nvPr/>
        </p:nvSpPr>
        <p:spPr>
          <a:xfrm rot="5400000" flipV="1">
            <a:off x="4643774" y="230151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 name="Arrow: Striped Right 61">
            <a:extLst>
              <a:ext uri="{FF2B5EF4-FFF2-40B4-BE49-F238E27FC236}">
                <a16:creationId xmlns:a16="http://schemas.microsoft.com/office/drawing/2014/main" id="{449CFA26-80F0-448A-B68B-1C1BCE9E0EDE}"/>
              </a:ext>
            </a:extLst>
          </p:cNvPr>
          <p:cNvSpPr/>
          <p:nvPr/>
        </p:nvSpPr>
        <p:spPr>
          <a:xfrm rot="16200000">
            <a:off x="7010339" y="4180664"/>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3" name="Left-Right Arrow 28">
            <a:extLst>
              <a:ext uri="{FF2B5EF4-FFF2-40B4-BE49-F238E27FC236}">
                <a16:creationId xmlns:a16="http://schemas.microsoft.com/office/drawing/2014/main" id="{4C5ACA20-C0B0-4850-9734-6D80D6AFCF63}"/>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4" name="Arrow: Striped Right 63">
            <a:extLst>
              <a:ext uri="{FF2B5EF4-FFF2-40B4-BE49-F238E27FC236}">
                <a16:creationId xmlns:a16="http://schemas.microsoft.com/office/drawing/2014/main" id="{9138AC9D-2F5D-426F-889E-DE62662B3175}"/>
              </a:ext>
            </a:extLst>
          </p:cNvPr>
          <p:cNvSpPr/>
          <p:nvPr/>
        </p:nvSpPr>
        <p:spPr>
          <a:xfrm rot="5400000" flipV="1">
            <a:off x="6997168"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5" name="Left-Right Arrow 28">
            <a:extLst>
              <a:ext uri="{FF2B5EF4-FFF2-40B4-BE49-F238E27FC236}">
                <a16:creationId xmlns:a16="http://schemas.microsoft.com/office/drawing/2014/main" id="{9B25B9E6-3CAA-4329-B573-0AA7CF31FC7D}"/>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4" name="Left-Right Arrow 28">
            <a:extLst>
              <a:ext uri="{FF2B5EF4-FFF2-40B4-BE49-F238E27FC236}">
                <a16:creationId xmlns:a16="http://schemas.microsoft.com/office/drawing/2014/main" id="{9AE5D1D7-844C-4615-8B2E-3FD76F326512}"/>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E9F430E-E3EE-49A3-ABB9-857FDE600F92}"/>
              </a:ext>
            </a:extLst>
          </p:cNvPr>
          <p:cNvSpPr/>
          <p:nvPr/>
        </p:nvSpPr>
        <p:spPr>
          <a:xfrm rot="5400000" flipV="1">
            <a:off x="3427161" y="230151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528B62B-7752-4929-B30F-2809A9C0F53F}"/>
              </a:ext>
            </a:extLst>
          </p:cNvPr>
          <p:cNvSpPr/>
          <p:nvPr/>
        </p:nvSpPr>
        <p:spPr>
          <a:xfrm rot="5400000" flipV="1">
            <a:off x="3427161" y="294376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Arrow: Striped Right 76">
            <a:extLst>
              <a:ext uri="{FF2B5EF4-FFF2-40B4-BE49-F238E27FC236}">
                <a16:creationId xmlns:a16="http://schemas.microsoft.com/office/drawing/2014/main" id="{2E98EF3F-FBA9-4CF5-A67E-369F1F06D62D}"/>
              </a:ext>
            </a:extLst>
          </p:cNvPr>
          <p:cNvSpPr/>
          <p:nvPr/>
        </p:nvSpPr>
        <p:spPr>
          <a:xfrm rot="5400000" flipV="1">
            <a:off x="3427161" y="358600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Arrow: Striped Right 77">
            <a:extLst>
              <a:ext uri="{FF2B5EF4-FFF2-40B4-BE49-F238E27FC236}">
                <a16:creationId xmlns:a16="http://schemas.microsoft.com/office/drawing/2014/main" id="{A53E3469-2BDA-4C32-A764-2C8FBC46CDFA}"/>
              </a:ext>
            </a:extLst>
          </p:cNvPr>
          <p:cNvSpPr/>
          <p:nvPr/>
        </p:nvSpPr>
        <p:spPr>
          <a:xfrm rot="5400000" flipV="1">
            <a:off x="3439539" y="422825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C12B839D-FB5E-4931-BC29-F16068847207}"/>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8A7729EC-E5A1-48F7-A88A-1B2E1C7D0E33}"/>
              </a:ext>
            </a:extLst>
          </p:cNvPr>
          <p:cNvSpPr/>
          <p:nvPr/>
        </p:nvSpPr>
        <p:spPr>
          <a:xfrm rot="5400000" flipV="1">
            <a:off x="5782738" y="291605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CD39E22E-1B1E-47F1-A22E-2D98F73FAF56}"/>
              </a:ext>
            </a:extLst>
          </p:cNvPr>
          <p:cNvSpPr/>
          <p:nvPr/>
        </p:nvSpPr>
        <p:spPr>
          <a:xfrm rot="5400000" flipV="1">
            <a:off x="5782738" y="359818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75DC37E0-F38A-4A38-B57C-00DA98475C7B}"/>
              </a:ext>
            </a:extLst>
          </p:cNvPr>
          <p:cNvSpPr/>
          <p:nvPr/>
        </p:nvSpPr>
        <p:spPr>
          <a:xfrm>
            <a:off x="5684213"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028C401F-1864-4D81-9B27-7C6983DCBE5E}"/>
              </a:ext>
            </a:extLst>
          </p:cNvPr>
          <p:cNvSpPr/>
          <p:nvPr/>
        </p:nvSpPr>
        <p:spPr>
          <a:xfrm rot="16200000">
            <a:off x="8184294" y="4180664"/>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Arrow: Striped Right 83">
            <a:extLst>
              <a:ext uri="{FF2B5EF4-FFF2-40B4-BE49-F238E27FC236}">
                <a16:creationId xmlns:a16="http://schemas.microsoft.com/office/drawing/2014/main" id="{A89344F3-FA28-420B-A408-4E3D5D7EB27A}"/>
              </a:ext>
            </a:extLst>
          </p:cNvPr>
          <p:cNvSpPr/>
          <p:nvPr/>
        </p:nvSpPr>
        <p:spPr>
          <a:xfrm rot="5400000" flipV="1">
            <a:off x="8173899"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Left-Right Arrow 28">
            <a:extLst>
              <a:ext uri="{FF2B5EF4-FFF2-40B4-BE49-F238E27FC236}">
                <a16:creationId xmlns:a16="http://schemas.microsoft.com/office/drawing/2014/main" id="{E23BFDC0-11A3-4FB5-BA9F-7EF749D8314F}"/>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Left-Right Arrow 28">
            <a:extLst>
              <a:ext uri="{FF2B5EF4-FFF2-40B4-BE49-F238E27FC236}">
                <a16:creationId xmlns:a16="http://schemas.microsoft.com/office/drawing/2014/main" id="{63203309-3372-4643-804E-49FCC04E5D8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grpSp>
        <p:nvGrpSpPr>
          <p:cNvPr id="3" name="Group 2">
            <a:extLst>
              <a:ext uri="{FF2B5EF4-FFF2-40B4-BE49-F238E27FC236}">
                <a16:creationId xmlns:a16="http://schemas.microsoft.com/office/drawing/2014/main" id="{C144EE89-B3E5-479C-8378-F889394521E8}"/>
              </a:ext>
            </a:extLst>
          </p:cNvPr>
          <p:cNvGrpSpPr/>
          <p:nvPr/>
        </p:nvGrpSpPr>
        <p:grpSpPr>
          <a:xfrm>
            <a:off x="116757" y="1501060"/>
            <a:ext cx="9020795" cy="2957357"/>
            <a:chOff x="116757" y="1501060"/>
            <a:chExt cx="9020795" cy="2957357"/>
          </a:xfrm>
        </p:grpSpPr>
        <p:pic>
          <p:nvPicPr>
            <p:cNvPr id="51" name="Picture 50">
              <a:extLst>
                <a:ext uri="{FF2B5EF4-FFF2-40B4-BE49-F238E27FC236}">
                  <a16:creationId xmlns:a16="http://schemas.microsoft.com/office/drawing/2014/main" id="{E15DF9EB-1B69-449D-9D5F-9F7241A3F708}"/>
                </a:ext>
              </a:extLst>
            </p:cNvPr>
            <p:cNvPicPr>
              <a:picLocks noChangeAspect="1"/>
            </p:cNvPicPr>
            <p:nvPr/>
          </p:nvPicPr>
          <p:blipFill>
            <a:blip r:embed="rId6">
              <a:duotone>
                <a:schemeClr val="accent1">
                  <a:shade val="45000"/>
                  <a:satMod val="135000"/>
                </a:schemeClr>
                <a:prstClr val="white"/>
              </a:duotone>
            </a:blip>
            <a:stretch>
              <a:fillRect/>
            </a:stretch>
          </p:blipFill>
          <p:spPr>
            <a:xfrm>
              <a:off x="116757" y="1501060"/>
              <a:ext cx="9020795" cy="2957357"/>
            </a:xfrm>
            <a:prstGeom prst="rect">
              <a:avLst/>
            </a:prstGeom>
          </p:spPr>
        </p:pic>
        <p:sp>
          <p:nvSpPr>
            <p:cNvPr id="2" name="Rectangle 1">
              <a:extLst>
                <a:ext uri="{FF2B5EF4-FFF2-40B4-BE49-F238E27FC236}">
                  <a16:creationId xmlns:a16="http://schemas.microsoft.com/office/drawing/2014/main" id="{05C11440-AE26-435A-A1CD-598CD59C2E8E}"/>
                </a:ext>
              </a:extLst>
            </p:cNvPr>
            <p:cNvSpPr/>
            <p:nvPr/>
          </p:nvSpPr>
          <p:spPr>
            <a:xfrm>
              <a:off x="222250" y="2120900"/>
              <a:ext cx="647700" cy="298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45FD0D6B-C615-424B-A666-ECAEA87ECB61}"/>
              </a:ext>
            </a:extLst>
          </p:cNvPr>
          <p:cNvSpPr txBox="1"/>
          <p:nvPr/>
        </p:nvSpPr>
        <p:spPr>
          <a:xfrm>
            <a:off x="0" y="4662318"/>
            <a:ext cx="9144000" cy="830997"/>
          </a:xfrm>
          <a:prstGeom prst="rect">
            <a:avLst/>
          </a:prstGeom>
          <a:noFill/>
        </p:spPr>
        <p:txBody>
          <a:bodyPr wrap="square" rtlCol="0">
            <a:spAutoFit/>
          </a:bodyPr>
          <a:lstStyle/>
          <a:p>
            <a:pPr algn="ctr"/>
            <a:r>
              <a:rPr lang="en-US" sz="2100" b="1" i="1" dirty="0">
                <a:solidFill>
                  <a:prstClr val="black"/>
                </a:solidFill>
                <a:latin typeface="Arial Narrow" panose="020B0606020202030204" pitchFamily="34" charset="0"/>
              </a:rPr>
              <a:t>Stroke</a:t>
            </a:r>
            <a:r>
              <a:rPr lang="en-US" sz="2100" b="1" dirty="0">
                <a:solidFill>
                  <a:prstClr val="black"/>
                </a:solidFill>
                <a:latin typeface="Arial Narrow" panose="020B0606020202030204" pitchFamily="34" charset="0"/>
              </a:rPr>
              <a:t>. 2018;49</a:t>
            </a:r>
          </a:p>
          <a:p>
            <a:endParaRPr lang="en-US" sz="1350" b="1" dirty="0">
              <a:solidFill>
                <a:prstClr val="black"/>
              </a:solidFill>
              <a:latin typeface="Arial Narrow" panose="020B0606020202030204" pitchFamily="34" charset="0"/>
            </a:endParaRPr>
          </a:p>
          <a:p>
            <a:pPr algn="ctr"/>
            <a:r>
              <a:rPr lang="en-US" sz="1350" b="1" dirty="0">
                <a:solidFill>
                  <a:prstClr val="black"/>
                </a:solidFill>
                <a:latin typeface="Arial Narrow" panose="020B0606020202030204" pitchFamily="34" charset="0"/>
              </a:rPr>
              <a:t>DOI: 10.1161/STROKEAHA.118.020232.</a:t>
            </a:r>
            <a:endParaRPr lang="en-US" sz="675" dirty="0">
              <a:solidFill>
                <a:srgbClr val="44546A"/>
              </a:solidFill>
              <a:latin typeface="Arial Narrow" panose="020B0606020202030204" pitchFamily="34" charset="0"/>
            </a:endParaRPr>
          </a:p>
        </p:txBody>
      </p:sp>
      <p:sp>
        <p:nvSpPr>
          <p:cNvPr id="53" name="TextBox 52">
            <a:extLst>
              <a:ext uri="{FF2B5EF4-FFF2-40B4-BE49-F238E27FC236}">
                <a16:creationId xmlns:a16="http://schemas.microsoft.com/office/drawing/2014/main" id="{B7DC59F9-A97A-4A56-B028-1AE66CAE42A6}"/>
              </a:ext>
            </a:extLst>
          </p:cNvPr>
          <p:cNvSpPr txBox="1"/>
          <p:nvPr/>
        </p:nvSpPr>
        <p:spPr>
          <a:xfrm>
            <a:off x="0" y="5500330"/>
            <a:ext cx="9144000" cy="369332"/>
          </a:xfrm>
          <a:prstGeom prst="rect">
            <a:avLst/>
          </a:prstGeom>
          <a:noFill/>
        </p:spPr>
        <p:txBody>
          <a:bodyPr wrap="square" rtlCol="0">
            <a:spAutoFit/>
          </a:bodyPr>
          <a:lstStyle/>
          <a:p>
            <a:pPr algn="ctr"/>
            <a:r>
              <a:rPr lang="en-US" dirty="0">
                <a:solidFill>
                  <a:srgbClr val="575756"/>
                </a:solidFill>
                <a:latin typeface="Arial Narrow" panose="020B0606020202030204" pitchFamily="34" charset="0"/>
              </a:rPr>
              <a:t>The largest observational study on oral anticoagulants to date with 285,292 patients</a:t>
            </a:r>
          </a:p>
        </p:txBody>
      </p:sp>
    </p:spTree>
    <p:extLst>
      <p:ext uri="{BB962C8B-B14F-4D97-AF65-F5344CB8AC3E}">
        <p14:creationId xmlns:p14="http://schemas.microsoft.com/office/powerpoint/2010/main" val="244749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3694"/>
            <a:ext cx="6408319"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Main Analysis: </a:t>
            </a:r>
          </a:p>
          <a:p>
            <a:pPr lvl="0">
              <a:defRPr/>
            </a:pPr>
            <a:r>
              <a:rPr lang="en-CA" sz="2800" b="1" dirty="0">
                <a:solidFill>
                  <a:srgbClr val="0070C0"/>
                </a:solidFill>
                <a:latin typeface="Arial Narrow" panose="020B0606020202030204" pitchFamily="34" charset="0"/>
                <a:cs typeface="Aharoni" panose="02010803020104030203" pitchFamily="2" charset="-79"/>
              </a:rPr>
              <a:t>DOACs vs VKA</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Stroke. 2018;49 DOI: 10.1161/STROKEAHA.118.020232</a:t>
            </a:r>
            <a:endPar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EC3E1D50-1E38-445E-9D95-F12377018E6D}"/>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6377" y="933750"/>
            <a:ext cx="7695099" cy="5652798"/>
          </a:xfrm>
          <a:prstGeom prst="rect">
            <a:avLst/>
          </a:prstGeom>
        </p:spPr>
      </p:pic>
    </p:spTree>
    <p:extLst>
      <p:ext uri="{BB962C8B-B14F-4D97-AF65-F5344CB8AC3E}">
        <p14:creationId xmlns:p14="http://schemas.microsoft.com/office/powerpoint/2010/main" val="395953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3694"/>
            <a:ext cx="6408319"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Main Analysis: </a:t>
            </a:r>
          </a:p>
          <a:p>
            <a:pPr lvl="0">
              <a:defRPr/>
            </a:pPr>
            <a:r>
              <a:rPr lang="en-CA" sz="2800" b="1" dirty="0">
                <a:solidFill>
                  <a:srgbClr val="0070C0"/>
                </a:solidFill>
                <a:latin typeface="Arial Narrow" panose="020B0606020202030204" pitchFamily="34" charset="0"/>
                <a:cs typeface="Aharoni" panose="02010803020104030203" pitchFamily="2" charset="-79"/>
              </a:rPr>
              <a:t>DOAC vs DOAC</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5" name="Text Box 3">
            <a:extLst>
              <a:ext uri="{FF2B5EF4-FFF2-40B4-BE49-F238E27FC236}">
                <a16:creationId xmlns:a16="http://schemas.microsoft.com/office/drawing/2014/main" id="{AE6AD706-F378-4096-91CF-0E8DA6CEB571}"/>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Stroke. 2018;49 DOI: 10.1161/STROKEAHA.118.020232</a:t>
            </a:r>
            <a:endPar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CBEFC4B2-7D01-41EB-ADFA-DC5672F9F528}"/>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5404" y="799045"/>
            <a:ext cx="8480902" cy="5879562"/>
          </a:xfrm>
          <a:prstGeom prst="rect">
            <a:avLst/>
          </a:prstGeom>
        </p:spPr>
      </p:pic>
    </p:spTree>
    <p:extLst>
      <p:ext uri="{BB962C8B-B14F-4D97-AF65-F5344CB8AC3E}">
        <p14:creationId xmlns:p14="http://schemas.microsoft.com/office/powerpoint/2010/main" val="223316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Disclosure of Financial Support</a:t>
            </a:r>
          </a:p>
        </p:txBody>
      </p:sp>
      <p:sp>
        <p:nvSpPr>
          <p:cNvPr id="11" name="Content Placeholder 2">
            <a:extLst>
              <a:ext uri="{FF2B5EF4-FFF2-40B4-BE49-F238E27FC236}">
                <a16:creationId xmlns:a16="http://schemas.microsoft.com/office/drawing/2014/main" id="{00F95C24-1728-4914-814F-5FF45879A58C}"/>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83059"/>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1565"/>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Propensity Score Matching-Adjusted Hazard Ratio of Stroke/Systemic Embolism</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Placeholder 2">
            <a:extLst>
              <a:ext uri="{FF2B5EF4-FFF2-40B4-BE49-F238E27FC236}">
                <a16:creationId xmlns:a16="http://schemas.microsoft.com/office/drawing/2014/main" id="{7F45AF2E-067F-4198-AE26-2F9B2E9639A3}"/>
              </a:ext>
            </a:extLst>
          </p:cNvPr>
          <p:cNvSpPr txBox="1">
            <a:spLocks/>
          </p:cNvSpPr>
          <p:nvPr/>
        </p:nvSpPr>
        <p:spPr>
          <a:xfrm>
            <a:off x="1211314" y="5907180"/>
            <a:ext cx="6799431" cy="342638"/>
          </a:xfrm>
          <a:prstGeom prst="rect">
            <a:avLst/>
          </a:prstGeom>
        </p:spPr>
        <p:txBody>
          <a:bodyPr vert="horz" lIns="91440" tIns="45720" rIns="91440" bIns="45720" rtlCol="0" anchor="ctr">
            <a:normAutofit fontScale="77500" lnSpcReduction="20000"/>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450"/>
              </a:spcAft>
              <a:buSzPct val="100000"/>
            </a:pPr>
            <a:r>
              <a:rPr lang="en-US" sz="900" dirty="0">
                <a:solidFill>
                  <a:schemeClr val="tx1">
                    <a:lumMod val="85000"/>
                    <a:lumOff val="15000"/>
                  </a:schemeClr>
                </a:solidFill>
                <a:latin typeface="Arial Narrow" panose="020B0606020202030204" pitchFamily="34" charset="0"/>
                <a:ea typeface="Calibri" panose="020F0502020204030204" pitchFamily="34" charset="0"/>
                <a:cs typeface="Times New Roman" panose="02020603050405020304" pitchFamily="18" charset="0"/>
              </a:rPr>
              <a:t>Each comparator cohort was independently propensity score matched against reference cohort. Therefore, comparisons cannot be made among the three separate matched cohorts of the analysis.</a:t>
            </a:r>
            <a:endParaRPr lang="en-US" sz="900" dirty="0">
              <a:solidFill>
                <a:schemeClr val="tx1">
                  <a:lumMod val="85000"/>
                  <a:lumOff val="15000"/>
                </a:schemeClr>
              </a:solidFill>
              <a:latin typeface="Arial Narrow" panose="020B0606020202030204" pitchFamily="34" charset="0"/>
            </a:endParaRPr>
          </a:p>
          <a:p>
            <a:pPr>
              <a:spcAft>
                <a:spcPts val="450"/>
              </a:spcAft>
              <a:buSzPct val="100000"/>
            </a:pPr>
            <a:endParaRPr lang="en-GB" dirty="0">
              <a:solidFill>
                <a:schemeClr val="tx1">
                  <a:lumMod val="85000"/>
                  <a:lumOff val="15000"/>
                </a:schemeClr>
              </a:solidFill>
              <a:latin typeface="Arial Narrow" panose="020B0606020202030204" pitchFamily="34" charset="0"/>
            </a:endParaRPr>
          </a:p>
        </p:txBody>
      </p:sp>
      <p:sp>
        <p:nvSpPr>
          <p:cNvPr id="17" name="TextBox 16">
            <a:extLst>
              <a:ext uri="{FF2B5EF4-FFF2-40B4-BE49-F238E27FC236}">
                <a16:creationId xmlns:a16="http://schemas.microsoft.com/office/drawing/2014/main" id="{E9C3F4C4-FCB9-4E84-B5F1-94228AFBB3CB}"/>
              </a:ext>
            </a:extLst>
          </p:cNvPr>
          <p:cNvSpPr txBox="1"/>
          <p:nvPr/>
        </p:nvSpPr>
        <p:spPr>
          <a:xfrm>
            <a:off x="162053" y="6447775"/>
            <a:ext cx="6799304" cy="230832"/>
          </a:xfrm>
          <a:prstGeom prst="rect">
            <a:avLst/>
          </a:prstGeom>
          <a:noFill/>
        </p:spPr>
        <p:txBody>
          <a:bodyPr wrap="square" rtlCol="0" anchor="b">
            <a:spAutoFit/>
          </a:bodyPr>
          <a:lstStyle/>
          <a:p>
            <a:pPr>
              <a:defRPr/>
            </a:pPr>
            <a:r>
              <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CI, confidence interval; com, comparator; HR, hazard ratio; PSM, propensity score matching; ref, reference; </a:t>
            </a:r>
            <a:r>
              <a:rPr lang="en-US" sz="900" dirty="0">
                <a:solidFill>
                  <a:schemeClr val="bg1"/>
                </a:solidFill>
                <a:latin typeface="Arial Narrow" panose="020B0606020202030204" pitchFamily="34" charset="0"/>
              </a:rPr>
              <a:t>SE, systemic embolism.</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FBFF6C7-C518-4DCF-AB32-85F76C843F76}"/>
              </a:ext>
            </a:extLst>
          </p:cNvPr>
          <p:cNvSpPr txBox="1"/>
          <p:nvPr/>
        </p:nvSpPr>
        <p:spPr>
          <a:xfrm>
            <a:off x="161925" y="6599126"/>
            <a:ext cx="4548179" cy="230832"/>
          </a:xfrm>
          <a:prstGeom prst="rect">
            <a:avLst/>
          </a:prstGeom>
          <a:noFill/>
        </p:spPr>
        <p:txBody>
          <a:bodyPr wrap="square" rtlCol="0">
            <a:spAutoFit/>
          </a:bodyPr>
          <a:lstStyle/>
          <a:p>
            <a:pPr>
              <a:defRPr/>
            </a:pPr>
            <a:r>
              <a:rPr lang="en-GB" sz="900" dirty="0" err="1">
                <a:solidFill>
                  <a:schemeClr val="bg1"/>
                </a:solidFill>
                <a:latin typeface="Arial Narrow" panose="020B0606020202030204" pitchFamily="34" charset="0"/>
              </a:rPr>
              <a:t>Deitelzweig</a:t>
            </a:r>
            <a:r>
              <a:rPr lang="en-GB" sz="900" dirty="0">
                <a:solidFill>
                  <a:schemeClr val="bg1"/>
                </a:solidFill>
                <a:latin typeface="Arial Narrow" panose="020B0606020202030204" pitchFamily="34" charset="0"/>
              </a:rPr>
              <a:t> S et al. Poster presentation at </a:t>
            </a:r>
            <a:r>
              <a:rPr lang="en-US" sz="900" dirty="0">
                <a:solidFill>
                  <a:schemeClr val="bg1"/>
                </a:solidFill>
                <a:latin typeface="Arial Narrow" panose="020B0606020202030204" pitchFamily="34" charset="0"/>
              </a:rPr>
              <a:t>ESC 2018, 25-29 August,</a:t>
            </a:r>
            <a:r>
              <a:rPr lang="en-GB" sz="900" dirty="0">
                <a:solidFill>
                  <a:schemeClr val="bg1"/>
                </a:solidFill>
                <a:latin typeface="Arial Narrow" panose="020B0606020202030204" pitchFamily="34" charset="0"/>
              </a:rPr>
              <a:t> </a:t>
            </a:r>
            <a:r>
              <a:rPr lang="en-US" sz="900" dirty="0">
                <a:solidFill>
                  <a:schemeClr val="bg1"/>
                </a:solidFill>
                <a:latin typeface="Arial Narrow" panose="020B0606020202030204" pitchFamily="34" charset="0"/>
              </a:rPr>
              <a:t>Munich, Germany, poster P2567.</a:t>
            </a:r>
            <a:endParaRPr lang="en-GB" sz="900" dirty="0">
              <a:solidFill>
                <a:schemeClr val="bg1"/>
              </a:solidFill>
              <a:latin typeface="Arial Narrow" panose="020B060602020203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466F1CCD-C467-42F7-A018-AC845A8AFBA4}"/>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8418" y="1336181"/>
            <a:ext cx="7748337" cy="4638549"/>
          </a:xfrm>
          <a:prstGeom prst="rect">
            <a:avLst/>
          </a:prstGeom>
        </p:spPr>
      </p:pic>
    </p:spTree>
    <p:extLst>
      <p:ext uri="{BB962C8B-B14F-4D97-AF65-F5344CB8AC3E}">
        <p14:creationId xmlns:p14="http://schemas.microsoft.com/office/powerpoint/2010/main" val="171949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1565"/>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Propensity Score Matching-Adjusted Hazard Ratio of Major Bleeding</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Placeholder 2">
            <a:extLst>
              <a:ext uri="{FF2B5EF4-FFF2-40B4-BE49-F238E27FC236}">
                <a16:creationId xmlns:a16="http://schemas.microsoft.com/office/drawing/2014/main" id="{7F45AF2E-067F-4198-AE26-2F9B2E9639A3}"/>
              </a:ext>
            </a:extLst>
          </p:cNvPr>
          <p:cNvSpPr txBox="1">
            <a:spLocks/>
          </p:cNvSpPr>
          <p:nvPr/>
        </p:nvSpPr>
        <p:spPr>
          <a:xfrm>
            <a:off x="1266355" y="5952214"/>
            <a:ext cx="6799431" cy="342638"/>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450"/>
              </a:spcAft>
              <a:buSzPct val="100000"/>
            </a:pPr>
            <a:r>
              <a:rPr lang="en-CA" sz="800" dirty="0">
                <a:solidFill>
                  <a:schemeClr val="tx1">
                    <a:lumMod val="85000"/>
                    <a:lumOff val="15000"/>
                  </a:schemeClr>
                </a:solidFill>
                <a:latin typeface="Arial Narrow" panose="020B0606020202030204" pitchFamily="34" charset="0"/>
                <a:ea typeface="Calibri" panose="020F0502020204030204" pitchFamily="34" charset="0"/>
                <a:cs typeface="Times New Roman" panose="02020603050405020304" pitchFamily="18" charset="0"/>
              </a:rPr>
              <a:t>Each comparator cohort was independently propensity score matched against reference cohort. Therefore, comparisons cannot be made among the three separate matched cohorts of the analysis</a:t>
            </a:r>
            <a:endParaRPr lang="en-GB" sz="1400" dirty="0">
              <a:solidFill>
                <a:schemeClr val="tx1">
                  <a:lumMod val="85000"/>
                  <a:lumOff val="15000"/>
                </a:schemeClr>
              </a:solidFill>
              <a:latin typeface="Arial Narrow" panose="020B0606020202030204" pitchFamily="34" charset="0"/>
            </a:endParaRPr>
          </a:p>
        </p:txBody>
      </p:sp>
      <p:sp>
        <p:nvSpPr>
          <p:cNvPr id="15" name="TextBox 14">
            <a:extLst>
              <a:ext uri="{FF2B5EF4-FFF2-40B4-BE49-F238E27FC236}">
                <a16:creationId xmlns:a16="http://schemas.microsoft.com/office/drawing/2014/main" id="{43E7209B-A67E-40A2-A94F-2D088E74545B}"/>
              </a:ext>
            </a:extLst>
          </p:cNvPr>
          <p:cNvSpPr txBox="1"/>
          <p:nvPr/>
        </p:nvSpPr>
        <p:spPr>
          <a:xfrm>
            <a:off x="221807" y="6398295"/>
            <a:ext cx="6799304" cy="230832"/>
          </a:xfrm>
          <a:prstGeom prst="rect">
            <a:avLst/>
          </a:prstGeom>
          <a:noFill/>
        </p:spPr>
        <p:txBody>
          <a:bodyPr wrap="square" rtlCol="0" anchor="b">
            <a:spAutoFit/>
          </a:bodyPr>
          <a:lstStyle/>
          <a:p>
            <a:pPr>
              <a:defRPr/>
            </a:pPr>
            <a:r>
              <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CI, confidence interval; com, comparator; HR, hazard ratio; MB, major bleeding; ref, reference; </a:t>
            </a:r>
            <a:r>
              <a:rPr lang="en-US" sz="900" dirty="0">
                <a:solidFill>
                  <a:schemeClr val="bg1"/>
                </a:solidFill>
                <a:latin typeface="Arial Narrow" panose="020B0606020202030204" pitchFamily="34" charset="0"/>
              </a:rPr>
              <a:t>SE, systemic embolism.</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56080"/>
            <a:ext cx="4548179" cy="230832"/>
          </a:xfrm>
          <a:prstGeom prst="rect">
            <a:avLst/>
          </a:prstGeom>
          <a:noFill/>
        </p:spPr>
        <p:txBody>
          <a:bodyPr wrap="square" rtlCol="0">
            <a:spAutoFit/>
          </a:bodyPr>
          <a:lstStyle/>
          <a:p>
            <a:pPr>
              <a:defRPr/>
            </a:pPr>
            <a:r>
              <a:rPr lang="en-GB" sz="900" dirty="0" err="1">
                <a:solidFill>
                  <a:schemeClr val="bg1"/>
                </a:solidFill>
                <a:latin typeface="Arial Narrow" panose="020B0606020202030204" pitchFamily="34" charset="0"/>
              </a:rPr>
              <a:t>Deitelzweig</a:t>
            </a:r>
            <a:r>
              <a:rPr lang="en-GB" sz="900" dirty="0">
                <a:solidFill>
                  <a:schemeClr val="bg1"/>
                </a:solidFill>
                <a:latin typeface="Arial Narrow" panose="020B0606020202030204" pitchFamily="34" charset="0"/>
              </a:rPr>
              <a:t> S et al. Poster presentation at </a:t>
            </a:r>
            <a:r>
              <a:rPr lang="en-US" sz="900" dirty="0">
                <a:solidFill>
                  <a:schemeClr val="bg1"/>
                </a:solidFill>
                <a:latin typeface="Arial Narrow" panose="020B0606020202030204" pitchFamily="34" charset="0"/>
              </a:rPr>
              <a:t>ESC 2018, 25-29 August,</a:t>
            </a:r>
            <a:r>
              <a:rPr lang="en-GB" sz="900" dirty="0">
                <a:solidFill>
                  <a:schemeClr val="bg1"/>
                </a:solidFill>
                <a:latin typeface="Arial Narrow" panose="020B0606020202030204" pitchFamily="34" charset="0"/>
              </a:rPr>
              <a:t> </a:t>
            </a:r>
            <a:r>
              <a:rPr lang="en-US" sz="900" dirty="0">
                <a:solidFill>
                  <a:schemeClr val="bg1"/>
                </a:solidFill>
                <a:latin typeface="Arial Narrow" panose="020B0606020202030204" pitchFamily="34" charset="0"/>
              </a:rPr>
              <a:t>Munich, Germany, poster P2567.</a:t>
            </a:r>
            <a:endParaRPr lang="en-GB" sz="900" dirty="0">
              <a:solidFill>
                <a:schemeClr val="bg1"/>
              </a:solidFill>
              <a:latin typeface="Arial Narrow" panose="020B060602020203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1CC3FF31-0E61-428A-9541-1B7287F8CAFB}"/>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1117" y="1175406"/>
            <a:ext cx="7772389" cy="4976050"/>
          </a:xfrm>
          <a:prstGeom prst="rect">
            <a:avLst/>
          </a:prstGeom>
        </p:spPr>
      </p:pic>
    </p:spTree>
    <p:extLst>
      <p:ext uri="{BB962C8B-B14F-4D97-AF65-F5344CB8AC3E}">
        <p14:creationId xmlns:p14="http://schemas.microsoft.com/office/powerpoint/2010/main" val="51791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en-CA" sz="3600" b="1" dirty="0">
                <a:solidFill>
                  <a:srgbClr val="1B1A5A"/>
                </a:solidFill>
                <a:latin typeface="Arial Narrow" panose="020B0606020202030204" pitchFamily="34" charset="0"/>
                <a:cs typeface="Aharoni" panose="02010803020104030203" pitchFamily="2" charset="-79"/>
              </a:rPr>
              <a:t>Effectiveness and Safety of Dabigatran, Rivaroxaban, and Apixaban Versus Warfarin in Nonvalvular Atrial Fibrillation</a:t>
            </a:r>
            <a:endParaRPr lang="en-US" sz="3600" b="1" dirty="0">
              <a:solidFill>
                <a:srgbClr val="1B1A5A"/>
              </a:solidFill>
              <a:latin typeface="Arial Narrow" panose="020B0606020202030204" pitchFamily="34" charset="0"/>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spTree>
    <p:extLst>
      <p:ext uri="{BB962C8B-B14F-4D97-AF65-F5344CB8AC3E}">
        <p14:creationId xmlns:p14="http://schemas.microsoft.com/office/powerpoint/2010/main" val="48732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3771943233"/>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737495187"/>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US" sz="1100" b="1" dirty="0">
                <a:solidFill>
                  <a:prstClr val="black"/>
                </a:solidFill>
                <a:latin typeface="Arial Narrow" panose="020B0606020202030204" pitchFamily="34" charset="0"/>
              </a:rPr>
              <a:t>†RE-LY results are from 150 mg; RE-LY used intent-to-treat analysis for safety outcomes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3392461153"/>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26342" y="2429076"/>
            <a:ext cx="7408722"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other implications of a Once-Daily versus Twice-Daily DOAC?</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94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6173"/>
            <a:ext cx="640831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Dosing Considerations and Implications of a Single Missed Dose</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539430"/>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Comparative effects of prescribing the same total daily dose, given either once-daily (QD) or as half-strength twice-daily (BID) doses, for the same drug, or 2 drugs with identical pharmacokinetic parameters:</a:t>
            </a: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Disproportionately greater impact on drug action of skipping a once-daily than a twice-daily dose</a:t>
            </a:r>
          </a:p>
          <a:p>
            <a:pPr defTabSz="914400"/>
            <a:endParaRPr lang="en-US"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en-US" sz="1600" b="1" dirty="0">
                <a:solidFill>
                  <a:srgbClr val="ECEEEF">
                    <a:lumMod val="25000"/>
                  </a:srgbClr>
                </a:solidFill>
                <a:latin typeface="Arial Narrow" panose="020B0606020202030204" pitchFamily="34" charset="0"/>
              </a:rPr>
              <a:t>Dosing also has implications on the impact of a single missed dose. </a:t>
            </a:r>
          </a:p>
          <a:p>
            <a:pPr algn="ctr" defTabSz="914400"/>
            <a:r>
              <a:rPr lang="en-US" sz="1600" b="1" dirty="0">
                <a:solidFill>
                  <a:srgbClr val="ECEEEF">
                    <a:lumMod val="25000"/>
                  </a:srgbClr>
                </a:solidFill>
                <a:latin typeface="Arial Narrow" panose="020B0606020202030204" pitchFamily="34" charset="0"/>
              </a:rPr>
              <a:t>One missed dose of QD drug</a:t>
            </a:r>
            <a:r>
              <a:rPr lang="en-US" b="1" dirty="0">
                <a:solidFill>
                  <a:srgbClr val="FF0000"/>
                </a:solidFill>
                <a:latin typeface="Arial Narrow" panose="020B0606020202030204" pitchFamily="34" charset="0"/>
              </a:rPr>
              <a:t> </a:t>
            </a:r>
            <a:r>
              <a:rPr lang="en-US" b="1" dirty="0">
                <a:solidFill>
                  <a:srgbClr val="0070C0"/>
                </a:solidFill>
                <a:latin typeface="Arial Narrow" panose="020B0606020202030204" pitchFamily="34" charset="0"/>
              </a:rPr>
              <a:t>≠ </a:t>
            </a:r>
            <a:r>
              <a:rPr lang="en-US" sz="1600" b="1" dirty="0">
                <a:solidFill>
                  <a:srgbClr val="ECEEEF">
                    <a:lumMod val="25000"/>
                  </a:srgbClr>
                </a:solidFill>
                <a:latin typeface="Arial Narrow" panose="020B0606020202030204" pitchFamily="34" charset="0"/>
              </a:rPr>
              <a:t>One missed dose of BID drug </a:t>
            </a:r>
            <a:endParaRPr lang="en-CA" sz="1600" b="1" dirty="0">
              <a:solidFill>
                <a:srgbClr val="ECEEEF">
                  <a:lumMod val="25000"/>
                </a:srgbClr>
              </a:solidFill>
              <a:latin typeface="Arial Narrow" panose="020B0606020202030204" pitchFamily="34" charset="0"/>
            </a:endParaRP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550" y="1647291"/>
            <a:ext cx="4187370" cy="4879497"/>
          </a:xfrm>
          <a:prstGeom prst="rect">
            <a:avLst/>
          </a:prstGeom>
        </p:spPr>
      </p:pic>
      <p:grpSp>
        <p:nvGrpSpPr>
          <p:cNvPr id="61" name="Group 60">
            <a:extLst>
              <a:ext uri="{FF2B5EF4-FFF2-40B4-BE49-F238E27FC236}">
                <a16:creationId xmlns:a16="http://schemas.microsoft.com/office/drawing/2014/main" id="{E67B8337-BFC3-44A2-9A00-A439890571C4}"/>
              </a:ext>
            </a:extLst>
          </p:cNvPr>
          <p:cNvGrpSpPr/>
          <p:nvPr/>
        </p:nvGrpSpPr>
        <p:grpSpPr>
          <a:xfrm>
            <a:off x="587073" y="606814"/>
            <a:ext cx="6565702" cy="6015788"/>
            <a:chOff x="1196109" y="32327"/>
            <a:chExt cx="6858000" cy="6858000"/>
          </a:xfrm>
        </p:grpSpPr>
        <p:pic>
          <p:nvPicPr>
            <p:cNvPr id="62" name="Picture 61">
              <a:extLst>
                <a:ext uri="{FF2B5EF4-FFF2-40B4-BE49-F238E27FC236}">
                  <a16:creationId xmlns:a16="http://schemas.microsoft.com/office/drawing/2014/main" id="{F13EA08B-E7AE-47A5-B55B-A6D62759F4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63" name="TextBox 62">
              <a:extLst>
                <a:ext uri="{FF2B5EF4-FFF2-40B4-BE49-F238E27FC236}">
                  <a16:creationId xmlns:a16="http://schemas.microsoft.com/office/drawing/2014/main" id="{2F7EE35D-A695-47DC-8215-3119EE11A5E1}"/>
                </a:ext>
              </a:extLst>
            </p:cNvPr>
            <p:cNvSpPr txBox="1"/>
            <p:nvPr/>
          </p:nvSpPr>
          <p:spPr>
            <a:xfrm rot="21121336">
              <a:off x="2415309" y="1207665"/>
              <a:ext cx="4419601" cy="4233064"/>
            </a:xfrm>
            <a:prstGeom prst="rect">
              <a:avLst/>
            </a:prstGeom>
            <a:noFill/>
          </p:spPr>
          <p:txBody>
            <a:bodyPr wrap="square" rtlCol="0">
              <a:spAutoFit/>
            </a:bodyPr>
            <a:lstStyle/>
            <a:p>
              <a:pPr algn="ctr"/>
              <a:r>
                <a:rPr lang="en-CA" sz="5400" dirty="0">
                  <a:solidFill>
                    <a:schemeClr val="accent1">
                      <a:lumMod val="75000"/>
                    </a:schemeClr>
                  </a:solidFill>
                  <a:latin typeface="Segoe Print" pitchFamily="2" charset="0"/>
                </a:rPr>
                <a:t>1 missed QD dose equals 3 missed BID doses</a:t>
              </a:r>
            </a:p>
          </p:txBody>
        </p:sp>
      </p:grpSp>
      <p:pic>
        <p:nvPicPr>
          <p:cNvPr id="64" name="Picture 63">
            <a:extLst>
              <a:ext uri="{FF2B5EF4-FFF2-40B4-BE49-F238E27FC236}">
                <a16:creationId xmlns:a16="http://schemas.microsoft.com/office/drawing/2014/main" id="{07FD9116-C7AB-4325-B445-DEBDA07AA8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spTree>
    <p:extLst>
      <p:ext uri="{BB962C8B-B14F-4D97-AF65-F5344CB8AC3E}">
        <p14:creationId xmlns:p14="http://schemas.microsoft.com/office/powerpoint/2010/main" val="208235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26342" y="2429076"/>
            <a:ext cx="7408722"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does persistence with DOACs look like?</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47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6173"/>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Discontinuation Rates from </a:t>
            </a:r>
            <a:br>
              <a:rPr lang="en-CA" sz="2800" b="1" dirty="0">
                <a:solidFill>
                  <a:srgbClr val="183059"/>
                </a:solidFill>
                <a:latin typeface="Arial Narrow" panose="020B0606020202030204" pitchFamily="34" charset="0"/>
                <a:cs typeface="Aharoni" panose="02010803020104030203" pitchFamily="2" charset="-79"/>
              </a:rPr>
            </a:br>
            <a:r>
              <a:rPr lang="en-CA" sz="2800" b="1" dirty="0">
                <a:solidFill>
                  <a:srgbClr val="183059"/>
                </a:solidFill>
                <a:latin typeface="Arial Narrow" panose="020B0606020202030204" pitchFamily="34" charset="0"/>
                <a:cs typeface="Aharoni" panose="02010803020104030203" pitchFamily="2" charset="-79"/>
              </a:rPr>
              <a:t>Randomized Clinical Registration Trials</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6"/>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a:ex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a:solidFill>
                  <a:srgbClr val="EFF5F8">
                    <a:lumMod val="10000"/>
                  </a:srgbClr>
                </a:solidFill>
                <a:latin typeface="Arial Narrow" panose="020B0606020202030204" pitchFamily="34" charset="0"/>
              </a:rPr>
              <a:t>Studies		Estimate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(95% CI)</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OD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OD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OD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615553"/>
          </a:xfrm>
          <a:prstGeom prst="rect">
            <a:avLst/>
          </a:prstGeom>
        </p:spPr>
        <p:txBody>
          <a:bodyPr wrap="square">
            <a:spAutoFit/>
          </a:bodyPr>
          <a:lstStyle/>
          <a:p>
            <a:pPr algn="ctr" defTabSz="914400"/>
            <a:r>
              <a:rPr lang="en-US" b="1" dirty="0">
                <a:solidFill>
                  <a:srgbClr val="EFF5F8">
                    <a:lumMod val="10000"/>
                  </a:srgbClr>
                </a:solidFill>
                <a:latin typeface="Arial Narrow" panose="020B0606020202030204" pitchFamily="34" charset="0"/>
              </a:rPr>
              <a:t>Frequency treatment discontinuation in phase 3 trials. </a:t>
            </a:r>
          </a:p>
          <a:p>
            <a:pPr algn="ctr" defTabSz="914400"/>
            <a:r>
              <a:rPr lang="en-US" sz="1600" dirty="0">
                <a:solidFill>
                  <a:srgbClr val="EFF5F8">
                    <a:lumMod val="10000"/>
                  </a:srgbClr>
                </a:solidFill>
                <a:latin typeface="Arial Narrow" panose="020B0606020202030204" pitchFamily="34" charset="0"/>
              </a:rPr>
              <a:t>Odds ratios and 95% confidence intervals (CIs) were calculated from the reported event frequencies</a:t>
            </a:r>
            <a:endParaRPr lang="en-CA" sz="1600" dirty="0">
              <a:solidFill>
                <a:srgbClr val="EFF5F8">
                  <a:lumMod val="10000"/>
                </a:srgbClr>
              </a:solidFill>
              <a:latin typeface="Arial Narrow" panose="020B0606020202030204" pitchFamily="34" charset="0"/>
            </a:endParaRPr>
          </a:p>
        </p:txBody>
      </p:sp>
    </p:spTree>
    <p:extLst>
      <p:ext uri="{BB962C8B-B14F-4D97-AF65-F5344CB8AC3E}">
        <p14:creationId xmlns:p14="http://schemas.microsoft.com/office/powerpoint/2010/main" val="23964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Mitigating Potential Bias</a:t>
            </a:r>
          </a:p>
        </p:txBody>
      </p:sp>
      <p:sp>
        <p:nvSpPr>
          <p:cNvPr id="12" name="Content Placeholder 2">
            <a:extLst>
              <a:ext uri="{FF2B5EF4-FFF2-40B4-BE49-F238E27FC236}">
                <a16:creationId xmlns:a16="http://schemas.microsoft.com/office/drawing/2014/main" id="{B0BF1C05-1CBE-4B9B-9996-D29CCA451987}"/>
              </a:ext>
            </a:extLst>
          </p:cNvPr>
          <p:cNvSpPr txBox="1">
            <a:spLocks/>
          </p:cNvSpPr>
          <p:nvPr/>
        </p:nvSpPr>
        <p:spPr>
          <a:xfrm>
            <a:off x="152400"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Mayo Clinic Real World Data Analysis</a:t>
            </a:r>
          </a:p>
          <a:p>
            <a:pPr lvl="0">
              <a:defRPr/>
            </a:pPr>
            <a:r>
              <a:rPr lang="en-CA" sz="3200" b="1" dirty="0">
                <a:solidFill>
                  <a:srgbClr val="183059"/>
                </a:solidFill>
                <a:latin typeface="Arial Narrow" panose="020B0606020202030204" pitchFamily="34" charset="0"/>
                <a:cs typeface="Aharoni" panose="02010803020104030203" pitchFamily="2" charset="-79"/>
              </a:rPr>
              <a:t>of Non-Adherence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Tree>
    <p:extLst>
      <p:ext uri="{BB962C8B-B14F-4D97-AF65-F5344CB8AC3E}">
        <p14:creationId xmlns:p14="http://schemas.microsoft.com/office/powerpoint/2010/main" val="358123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00B0F0"/>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building, bathroom, wall&#10;&#10;Description automatically generated">
            <a:extLst>
              <a:ext uri="{FF2B5EF4-FFF2-40B4-BE49-F238E27FC236}">
                <a16:creationId xmlns:a16="http://schemas.microsoft.com/office/drawing/2014/main" id="{7EDD565C-7C3D-49DB-ACC3-59C59F304653}"/>
              </a:ext>
            </a:extLst>
          </p:cNvPr>
          <p:cNvPicPr>
            <a:picLocks noChangeAspect="1"/>
          </p:cNvPicPr>
          <p:nvPr/>
        </p:nvPicPr>
        <p:blipFill rotWithShape="1">
          <a:blip r:embed="rId2">
            <a:extLst>
              <a:ext uri="{28A0092B-C50C-407E-A947-70E740481C1C}">
                <a14:useLocalDpi xmlns:a14="http://schemas.microsoft.com/office/drawing/2010/main" val="0"/>
              </a:ext>
            </a:extLst>
          </a:blip>
          <a:srcRect l="467" r="-1" b="-1"/>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5" name="Rectangle 4">
            <a:extLst>
              <a:ext uri="{FF2B5EF4-FFF2-40B4-BE49-F238E27FC236}">
                <a16:creationId xmlns:a16="http://schemas.microsoft.com/office/drawing/2014/main" id="{3208F6CA-D59B-4C3B-8AF2-2D82E66FF790}"/>
              </a:ext>
            </a:extLst>
          </p:cNvPr>
          <p:cNvSpPr/>
          <p:nvPr/>
        </p:nvSpPr>
        <p:spPr>
          <a:xfrm>
            <a:off x="0" y="5528500"/>
            <a:ext cx="9144000" cy="146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183059"/>
                </a:solidFill>
                <a:latin typeface="Arial Narrow" panose="020B0606020202030204" pitchFamily="34" charset="0"/>
              </a:rPr>
              <a:t>Addressing Common Clinical Conundrums in AF</a:t>
            </a:r>
            <a:endParaRPr lang="en-IN" sz="3200" dirty="0">
              <a:solidFill>
                <a:srgbClr val="183059"/>
              </a:solidFill>
              <a:latin typeface="Arial Narrow" panose="020B0606020202030204" pitchFamily="34" charset="0"/>
            </a:endParaRPr>
          </a:p>
        </p:txBody>
      </p:sp>
      <p:pic>
        <p:nvPicPr>
          <p:cNvPr id="6" name="Picture 5" descr="Clinical-conandrum-Logo-2019_dec.png">
            <a:extLst>
              <a:ext uri="{FF2B5EF4-FFF2-40B4-BE49-F238E27FC236}">
                <a16:creationId xmlns:a16="http://schemas.microsoft.com/office/drawing/2014/main" id="{F5C7DC54-D717-4F82-AA05-4FD3312C9A5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655147" y="4802763"/>
            <a:ext cx="1619263" cy="637826"/>
          </a:xfrm>
          <a:prstGeom prst="rect">
            <a:avLst/>
          </a:prstGeom>
        </p:spPr>
      </p:pic>
    </p:spTree>
    <p:extLst>
      <p:ext uri="{BB962C8B-B14F-4D97-AF65-F5344CB8AC3E}">
        <p14:creationId xmlns:p14="http://schemas.microsoft.com/office/powerpoint/2010/main" val="3237939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lang="en-CA" sz="2000" b="1" kern="0" baseline="3000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2</a:t>
            </a:r>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hlinkClick r:id="rId4" action="ppaction://hlinksldjump"/>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hlinkClick r:id="rId5" action="ppaction://hlinksldjump"/>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hlinkClick r:id="rId6" action="ppaction://hlinksldjump"/>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hlinkClick r:id="rId7" action="ppaction://hlinksldjump"/>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hlinkClick r:id="rId8" action="ppaction://hlinksldjump"/>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8856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1830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lvl="0" defTabSz="914400" fontAlgn="base"/>
            <a:r>
              <a:rPr lang="en-CA" sz="2000" b="1" kern="0" dirty="0">
                <a:solidFill>
                  <a:prstClr val="black">
                    <a:lumMod val="75000"/>
                    <a:lumOff val="25000"/>
                  </a:prstClr>
                </a:solidFill>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lvl="0"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lang="en-CA" sz="2000" b="1" kern="0" baseline="3000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2</a:t>
            </a:r>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lvl="0"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lvl="0"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lvl="0"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lvl="0" defTabSz="914400" fontAlgn="base"/>
            <a:r>
              <a:rPr lang="en-CA" sz="2000" b="1" kern="0" dirty="0">
                <a:solidFill>
                  <a:schemeClr val="bg1">
                    <a:lumMod val="65000"/>
                  </a:schemeClr>
                </a:solidFill>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0706937E-3E5D-4CF1-9589-EF84699130E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276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44652"/>
            <a:ext cx="6408319" cy="769441"/>
          </a:xfrm>
          <a:prstGeom prst="rect">
            <a:avLst/>
          </a:prstGeom>
          <a:noFill/>
        </p:spPr>
        <p:txBody>
          <a:bodyPr wrap="square">
            <a:spAutoFit/>
          </a:bodyPr>
          <a:lstStyle/>
          <a:p>
            <a:pPr lvl="0">
              <a:defRPr/>
            </a:pPr>
            <a:r>
              <a:rPr lang="en-CA" sz="2200" b="1" dirty="0">
                <a:solidFill>
                  <a:srgbClr val="183059"/>
                </a:solidFill>
                <a:latin typeface="Arial Narrow" panose="020B0606020202030204" pitchFamily="34" charset="0"/>
                <a:cs typeface="Aharoni" panose="02010803020104030203" pitchFamily="2" charset="-79"/>
              </a:rPr>
              <a:t>DOACs in Patients Aged ≥ 75 years with Atrial Fibrillation: Impact on Stroke and Bleeding Risk</a:t>
            </a:r>
            <a:endParaRPr kumimoji="0" lang="en-CA" sz="2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5" name="Table 14">
            <a:extLst>
              <a:ext uri="{FF2B5EF4-FFF2-40B4-BE49-F238E27FC236}">
                <a16:creationId xmlns:a16="http://schemas.microsoft.com/office/drawing/2014/main" id="{9825321D-FA3E-4570-A77D-FF6259247E2D}"/>
              </a:ext>
            </a:extLst>
          </p:cNvPr>
          <p:cNvGraphicFramePr>
            <a:graphicFrameLocks noGrp="1"/>
          </p:cNvGraphicFramePr>
          <p:nvPr>
            <p:extLst>
              <p:ext uri="{D42A27DB-BD31-4B8C-83A1-F6EECF244321}">
                <p14:modId xmlns:p14="http://schemas.microsoft.com/office/powerpoint/2010/main" val="3881459433"/>
              </p:ext>
            </p:extLst>
          </p:nvPr>
        </p:nvGraphicFramePr>
        <p:xfrm>
          <a:off x="280306" y="3626362"/>
          <a:ext cx="8563428" cy="2006549"/>
        </p:xfrm>
        <a:graphic>
          <a:graphicData uri="http://schemas.openxmlformats.org/drawingml/2006/table">
            <a:tbl>
              <a:tblPr firstRow="1" bandRow="1">
                <a:tableStyleId>{0E3FDE45-AF77-4B5C-9715-49D594BDF05E}</a:tableStyleId>
              </a:tblPr>
              <a:tblGrid>
                <a:gridCol w="2800351">
                  <a:extLst>
                    <a:ext uri="{9D8B030D-6E8A-4147-A177-3AD203B41FA5}">
                      <a16:colId xmlns:a16="http://schemas.microsoft.com/office/drawing/2014/main" val="3917958803"/>
                    </a:ext>
                  </a:extLst>
                </a:gridCol>
                <a:gridCol w="827314">
                  <a:extLst>
                    <a:ext uri="{9D8B030D-6E8A-4147-A177-3AD203B41FA5}">
                      <a16:colId xmlns:a16="http://schemas.microsoft.com/office/drawing/2014/main" val="20001"/>
                    </a:ext>
                  </a:extLst>
                </a:gridCol>
                <a:gridCol w="3233058">
                  <a:extLst>
                    <a:ext uri="{9D8B030D-6E8A-4147-A177-3AD203B41FA5}">
                      <a16:colId xmlns:a16="http://schemas.microsoft.com/office/drawing/2014/main" val="410374860"/>
                    </a:ext>
                  </a:extLst>
                </a:gridCol>
                <a:gridCol w="170270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Risk</a:t>
                      </a:r>
                      <a:r>
                        <a:rPr lang="fr-CA" sz="1200" b="1" baseline="0" dirty="0">
                          <a:solidFill>
                            <a:schemeClr val="bg1"/>
                          </a:solidFill>
                          <a:latin typeface="Arial Narrow" panose="020B0606020202030204" pitchFamily="34" charset="0"/>
                        </a:rPr>
                        <a:t> of Ma</a:t>
                      </a:r>
                      <a:r>
                        <a:rPr lang="fr-CA" sz="1200" b="1" dirty="0">
                          <a:solidFill>
                            <a:schemeClr val="bg1"/>
                          </a:solidFill>
                          <a:latin typeface="Arial Narrow" panose="020B0606020202030204" pitchFamily="34" charset="0"/>
                        </a:rPr>
                        <a:t>jor </a:t>
                      </a:r>
                      <a:r>
                        <a:rPr lang="fr-CA" sz="1200" b="1" dirty="0" err="1">
                          <a:solidFill>
                            <a:schemeClr val="bg1"/>
                          </a:solidFill>
                          <a:latin typeface="Arial Narrow" panose="020B0606020202030204" pitchFamily="34" charset="0"/>
                        </a:rPr>
                        <a:t>Bleeding</a:t>
                      </a:r>
                      <a:endParaRPr lang="fr-CA" sz="1200" b="1"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t>
                      </a:r>
                      <a:r>
                        <a:rPr lang="fr-CA" sz="1200" b="1" dirty="0" err="1">
                          <a:solidFill>
                            <a:schemeClr val="bg1"/>
                          </a:solidFill>
                          <a:latin typeface="Arial Narrow" panose="020B0606020202030204" pitchFamily="34" charset="0"/>
                        </a:rPr>
                        <a:t>yrs</a:t>
                      </a:r>
                      <a:endParaRPr lang="fr-CA" sz="1200" b="1"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200" dirty="0" err="1">
                          <a:solidFill>
                            <a:schemeClr val="bg1"/>
                          </a:solidFill>
                          <a:latin typeface="Arial Narrow" panose="020B0606020202030204" pitchFamily="34" charset="0"/>
                        </a:rPr>
                        <a:t>Hazard</a:t>
                      </a:r>
                      <a:r>
                        <a:rPr lang="fr-CA" sz="1200" dirty="0">
                          <a:solidFill>
                            <a:schemeClr val="bg1"/>
                          </a:solidFill>
                          <a:latin typeface="Arial Narrow" panose="020B0606020202030204" pitchFamily="34" charset="0"/>
                        </a:rPr>
                        <a:t> ratios</a:t>
                      </a:r>
                      <a:r>
                        <a:rPr lang="fr-CA" sz="1200" baseline="0" dirty="0">
                          <a:solidFill>
                            <a:schemeClr val="bg1"/>
                          </a:solidFill>
                          <a:latin typeface="Arial Narrow" panose="020B0606020202030204" pitchFamily="34" charset="0"/>
                        </a:rPr>
                        <a:t> (95% CI)</a:t>
                      </a:r>
                      <a:endParaRPr lang="fr-CA" sz="12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1.01 (0.83-1.23)</a:t>
                      </a:r>
                      <a:br>
                        <a:rPr lang="en-CA" sz="1300" dirty="0">
                          <a:latin typeface="Arial Narrow" panose="020B0606020202030204" pitchFamily="34" charset="0"/>
                        </a:rPr>
                      </a:br>
                      <a:r>
                        <a:rPr lang="en-CA" sz="1300" dirty="0">
                          <a:latin typeface="Arial Narrow" panose="020B0606020202030204" pitchFamily="34" charset="0"/>
                        </a:rPr>
                        <a:t>1.18 (0.98-1.42)</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1.04</a:t>
                      </a:r>
                      <a:r>
                        <a:rPr lang="en-CA" sz="1300" baseline="0" dirty="0">
                          <a:latin typeface="Arial Narrow" panose="020B0606020202030204" pitchFamily="34" charset="0"/>
                        </a:rPr>
                        <a:t> (0.90-1.20)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0.69 (0.60-0.80)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1.13 (0.74-1.75)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16" name="ZoneTexte 6">
            <a:extLst>
              <a:ext uri="{FF2B5EF4-FFF2-40B4-BE49-F238E27FC236}">
                <a16:creationId xmlns:a16="http://schemas.microsoft.com/office/drawing/2014/main" id="{A2CFDF15-59C4-495D-AC3A-A99069A4AB52}"/>
              </a:ext>
            </a:extLst>
          </p:cNvPr>
          <p:cNvSpPr txBox="1"/>
          <p:nvPr/>
        </p:nvSpPr>
        <p:spPr>
          <a:xfrm>
            <a:off x="4050244" y="5270552"/>
            <a:ext cx="1431074" cy="184622"/>
          </a:xfrm>
          <a:prstGeom prst="rect">
            <a:avLst/>
          </a:prstGeom>
          <a:noFill/>
        </p:spPr>
        <p:txBody>
          <a:bodyPr wrap="none" lIns="60917" tIns="30458" rIns="60917" bIns="30458" rtlCol="0">
            <a:spAutoFit/>
          </a:bodyPr>
          <a:lstStyle/>
          <a:p>
            <a:pPr algn="r" defTabSz="304355"/>
            <a:r>
              <a:rPr lang="fr-CA" sz="800" dirty="0">
                <a:solidFill>
                  <a:srgbClr val="FFFFFF"/>
                </a:solidFill>
                <a:latin typeface="Arial"/>
              </a:rPr>
              <a:t>Ruff, Lancet, 2014, 383, 955</a:t>
            </a:r>
            <a:endParaRPr lang="en-CA" sz="800" dirty="0">
              <a:solidFill>
                <a:srgbClr val="FFFFFF"/>
              </a:solidFill>
              <a:latin typeface="Arial"/>
            </a:endParaRPr>
          </a:p>
        </p:txBody>
      </p:sp>
      <p:graphicFrame>
        <p:nvGraphicFramePr>
          <p:cNvPr id="17" name="Table 16">
            <a:extLst>
              <a:ext uri="{FF2B5EF4-FFF2-40B4-BE49-F238E27FC236}">
                <a16:creationId xmlns:a16="http://schemas.microsoft.com/office/drawing/2014/main" id="{DAEE7CD0-CDC6-430B-9161-7AE741B83F45}"/>
              </a:ext>
            </a:extLst>
          </p:cNvPr>
          <p:cNvGraphicFramePr>
            <a:graphicFrameLocks noGrp="1"/>
          </p:cNvGraphicFramePr>
          <p:nvPr>
            <p:extLst>
              <p:ext uri="{D42A27DB-BD31-4B8C-83A1-F6EECF244321}">
                <p14:modId xmlns:p14="http://schemas.microsoft.com/office/powerpoint/2010/main" val="4260171415"/>
              </p:ext>
            </p:extLst>
          </p:nvPr>
        </p:nvGraphicFramePr>
        <p:xfrm>
          <a:off x="261256" y="1578487"/>
          <a:ext cx="8563428" cy="2006549"/>
        </p:xfrm>
        <a:graphic>
          <a:graphicData uri="http://schemas.openxmlformats.org/drawingml/2006/table">
            <a:tbl>
              <a:tblPr firstRow="1" bandRow="1">
                <a:tableStyleId>{0E3FDE45-AF77-4B5C-9715-49D594BDF05E}</a:tableStyleId>
              </a:tblPr>
              <a:tblGrid>
                <a:gridCol w="2808515">
                  <a:extLst>
                    <a:ext uri="{9D8B030D-6E8A-4147-A177-3AD203B41FA5}">
                      <a16:colId xmlns:a16="http://schemas.microsoft.com/office/drawing/2014/main" val="3917958803"/>
                    </a:ext>
                  </a:extLst>
                </a:gridCol>
                <a:gridCol w="827315">
                  <a:extLst>
                    <a:ext uri="{9D8B030D-6E8A-4147-A177-3AD203B41FA5}">
                      <a16:colId xmlns:a16="http://schemas.microsoft.com/office/drawing/2014/main" val="20001"/>
                    </a:ext>
                  </a:extLst>
                </a:gridCol>
                <a:gridCol w="3243943">
                  <a:extLst>
                    <a:ext uri="{9D8B030D-6E8A-4147-A177-3AD203B41FA5}">
                      <a16:colId xmlns:a16="http://schemas.microsoft.com/office/drawing/2014/main" val="410374860"/>
                    </a:ext>
                  </a:extLst>
                </a:gridCol>
                <a:gridCol w="1683655">
                  <a:extLst>
                    <a:ext uri="{9D8B030D-6E8A-4147-A177-3AD203B41FA5}">
                      <a16:colId xmlns:a16="http://schemas.microsoft.com/office/drawing/2014/main" val="3277384537"/>
                    </a:ext>
                  </a:extLst>
                </a:gridCol>
              </a:tblGrid>
              <a:tr h="320636">
                <a:tc>
                  <a:txBody>
                    <a:bodyPr/>
                    <a:lstStyle/>
                    <a:p>
                      <a:pPr algn="l"/>
                      <a:r>
                        <a:rPr lang="fr-CA" sz="1200" b="1" dirty="0">
                          <a:solidFill>
                            <a:schemeClr val="bg1"/>
                          </a:solidFill>
                          <a:latin typeface="Arial Narrow" panose="020B0606020202030204" pitchFamily="34" charset="0"/>
                        </a:rPr>
                        <a:t>Stroke</a:t>
                      </a:r>
                      <a:r>
                        <a:rPr lang="fr-CA" sz="1200" b="1" baseline="0" dirty="0">
                          <a:solidFill>
                            <a:schemeClr val="bg1"/>
                          </a:solidFill>
                          <a:latin typeface="Arial Narrow" panose="020B0606020202030204" pitchFamily="34" charset="0"/>
                        </a:rPr>
                        <a:t> Risk</a:t>
                      </a:r>
                      <a:endParaRPr lang="fr-CA" sz="1200" b="1"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a:txBody>
                    <a:bodyPr/>
                    <a:lstStyle/>
                    <a:p>
                      <a:pPr algn="ctr"/>
                      <a:r>
                        <a:rPr lang="fr-CA" sz="1200" b="1" dirty="0">
                          <a:solidFill>
                            <a:schemeClr val="bg1"/>
                          </a:solidFill>
                          <a:latin typeface="Arial Narrow" panose="020B0606020202030204" pitchFamily="34" charset="0"/>
                        </a:rPr>
                        <a:t>n ≥75 </a:t>
                      </a:r>
                      <a:r>
                        <a:rPr lang="fr-CA" sz="1200" b="1" dirty="0" err="1">
                          <a:solidFill>
                            <a:schemeClr val="bg1"/>
                          </a:solidFill>
                          <a:latin typeface="Arial Narrow" panose="020B0606020202030204" pitchFamily="34" charset="0"/>
                        </a:rPr>
                        <a:t>yrs</a:t>
                      </a:r>
                      <a:endParaRPr lang="fr-CA" sz="1200" b="1"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gridSpan="2">
                  <a:txBody>
                    <a:bodyPr/>
                    <a:lstStyle/>
                    <a:p>
                      <a:pPr algn="ctr"/>
                      <a:r>
                        <a:rPr lang="fr-CA" sz="1100" dirty="0" err="1">
                          <a:solidFill>
                            <a:schemeClr val="bg1"/>
                          </a:solidFill>
                          <a:latin typeface="Arial Narrow" panose="020B0606020202030204" pitchFamily="34" charset="0"/>
                        </a:rPr>
                        <a:t>Hazard</a:t>
                      </a:r>
                      <a:r>
                        <a:rPr lang="fr-CA" sz="1100" dirty="0">
                          <a:solidFill>
                            <a:schemeClr val="bg1"/>
                          </a:solidFill>
                          <a:latin typeface="Arial Narrow" panose="020B0606020202030204" pitchFamily="34" charset="0"/>
                        </a:rPr>
                        <a:t> ratios</a:t>
                      </a:r>
                      <a:r>
                        <a:rPr lang="fr-CA" sz="1100" baseline="0" dirty="0">
                          <a:solidFill>
                            <a:schemeClr val="bg1"/>
                          </a:solidFill>
                          <a:latin typeface="Arial Narrow" panose="020B0606020202030204" pitchFamily="34" charset="0"/>
                        </a:rPr>
                        <a:t> (95% CI)</a:t>
                      </a:r>
                      <a:endParaRPr lang="fr-CA" sz="1100" dirty="0">
                        <a:solidFill>
                          <a:schemeClr val="bg1"/>
                        </a:solidFill>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19050" cap="flat" cmpd="sng" algn="ctr">
                      <a:solidFill>
                        <a:srgbClr val="97BAFF"/>
                      </a:solidFill>
                      <a:prstDash val="solid"/>
                      <a:round/>
                      <a:headEnd type="none" w="med" len="med"/>
                      <a:tailEnd type="none" w="med" len="med"/>
                    </a:lnT>
                    <a:lnB w="76200" cap="flat" cmpd="sng" algn="ctr">
                      <a:solidFill>
                        <a:srgbClr val="00B0F0"/>
                      </a:solidFill>
                      <a:prstDash val="solid"/>
                      <a:round/>
                      <a:headEnd type="none" w="med" len="med"/>
                      <a:tailEnd type="none" w="med" len="med"/>
                    </a:lnB>
                    <a:solidFill>
                      <a:srgbClr val="183059"/>
                    </a:solidFill>
                  </a:tcPr>
                </a:tc>
                <a:tc hMerge="1">
                  <a:txBody>
                    <a:bodyPr/>
                    <a:lstStyle/>
                    <a:p>
                      <a:pPr algn="ctr"/>
                      <a:endParaRPr lang="fr-CA" sz="1300" dirty="0">
                        <a:solidFill>
                          <a:schemeClr val="bg1"/>
                        </a:solidFill>
                      </a:endParaRPr>
                    </a:p>
                  </a:txBody>
                  <a:tcPr marL="45720" marR="45720" marT="30480" marB="3048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414939395"/>
                  </a:ext>
                </a:extLst>
              </a:tr>
              <a:tr h="656180">
                <a:tc>
                  <a:txBody>
                    <a:bodyPr/>
                    <a:lstStyle/>
                    <a:p>
                      <a:pPr algn="l">
                        <a:tabLst>
                          <a:tab pos="1074738" algn="l"/>
                        </a:tabLst>
                      </a:pPr>
                      <a:r>
                        <a:rPr lang="en-CA" sz="1200" b="1" baseline="0" dirty="0">
                          <a:latin typeface="Arial Narrow" panose="020B0606020202030204" pitchFamily="34" charset="0"/>
                        </a:rPr>
                        <a:t>RE-LY 	</a:t>
                      </a:r>
                      <a:r>
                        <a:rPr lang="en-CA" sz="1200" b="0" baseline="0" dirty="0">
                          <a:latin typeface="Arial Narrow" panose="020B0606020202030204" pitchFamily="34" charset="0"/>
                        </a:rPr>
                        <a:t>Dabigatran 110 mg bid	Dabigatran 150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tabLst>
                          <a:tab pos="1074738" algn="l"/>
                        </a:tabLst>
                      </a:pPr>
                      <a:r>
                        <a:rPr lang="fr-CA" sz="1200" b="0" baseline="0" dirty="0">
                          <a:latin typeface="Arial Narrow" panose="020B0606020202030204" pitchFamily="34" charset="0"/>
                        </a:rPr>
                        <a:t>7,258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tc>
                  <a:txBody>
                    <a:bodyPr/>
                    <a:lstStyle/>
                    <a:p>
                      <a:pPr algn="ctr"/>
                      <a:r>
                        <a:rPr lang="en-CA" sz="1300" dirty="0">
                          <a:latin typeface="Arial Narrow" panose="020B0606020202030204" pitchFamily="34" charset="0"/>
                        </a:rPr>
                        <a:t>0.88 (0.66-1.17)</a:t>
                      </a:r>
                    </a:p>
                    <a:p>
                      <a:pPr algn="ctr"/>
                      <a:r>
                        <a:rPr lang="fr-CA" sz="1300" dirty="0">
                          <a:latin typeface="Arial Narrow" panose="020B0606020202030204" pitchFamily="34" charset="0"/>
                        </a:rPr>
                        <a:t>0.67</a:t>
                      </a:r>
                      <a:r>
                        <a:rPr lang="fr-CA" sz="1300" baseline="0" dirty="0">
                          <a:latin typeface="Arial Narrow" panose="020B0606020202030204" pitchFamily="34" charset="0"/>
                        </a:rPr>
                        <a:t> (0.49-0.90)</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T w="76200" cap="flat" cmpd="sng" algn="ctr">
                      <a:solidFill>
                        <a:srgbClr val="00B0F0"/>
                      </a:solidFill>
                      <a:prstDash val="solid"/>
                      <a:round/>
                      <a:headEnd type="none" w="med" len="med"/>
                      <a:tailEnd type="none" w="med" len="med"/>
                    </a:lnT>
                    <a:solidFill>
                      <a:srgbClr val="97BAFF">
                        <a:alpha val="20000"/>
                      </a:srgbClr>
                    </a:solidFill>
                  </a:tcPr>
                </a:tc>
                <a:extLst>
                  <a:ext uri="{0D108BD9-81ED-4DB2-BD59-A6C34878D82A}">
                    <a16:rowId xmlns:a16="http://schemas.microsoft.com/office/drawing/2014/main" val="2999824417"/>
                  </a:ext>
                </a:extLst>
              </a:tr>
              <a:tr h="369963">
                <a:tc>
                  <a:txBody>
                    <a:bodyPr/>
                    <a:lstStyle/>
                    <a:p>
                      <a:pPr algn="l">
                        <a:tabLst>
                          <a:tab pos="1074738" algn="l"/>
                        </a:tabLst>
                      </a:pPr>
                      <a:r>
                        <a:rPr lang="en-CA" sz="1200" b="1" baseline="0" dirty="0">
                          <a:latin typeface="Arial Narrow" panose="020B0606020202030204" pitchFamily="34" charset="0"/>
                        </a:rPr>
                        <a:t>ROCKET AF	R</a:t>
                      </a:r>
                      <a:r>
                        <a:rPr lang="en-CA" sz="1200" b="0" baseline="0" dirty="0">
                          <a:latin typeface="Arial Narrow" panose="020B0606020202030204" pitchFamily="34" charset="0"/>
                        </a:rPr>
                        <a:t>ivaroxaban 20 mg </a:t>
                      </a:r>
                      <a:r>
                        <a:rPr lang="en-CA" sz="1200" b="0" baseline="0" dirty="0" err="1">
                          <a:latin typeface="Arial Narrow" panose="020B0606020202030204" pitchFamily="34" charset="0"/>
                        </a:rPr>
                        <a:t>qd</a:t>
                      </a:r>
                      <a:endParaRPr lang="en-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tabLst>
                          <a:tab pos="1074738" algn="l"/>
                        </a:tabLst>
                      </a:pPr>
                      <a:r>
                        <a:rPr lang="en-CA" sz="1200" b="0" baseline="0" dirty="0">
                          <a:latin typeface="Arial Narrow" panose="020B0606020202030204" pitchFamily="34" charset="0"/>
                        </a:rPr>
                        <a:t>6,229</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tc>
                  <a:txBody>
                    <a:bodyPr/>
                    <a:lstStyle/>
                    <a:p>
                      <a:pPr algn="ctr"/>
                      <a:r>
                        <a:rPr lang="en-CA" sz="1300" dirty="0">
                          <a:latin typeface="Arial Narrow" panose="020B0606020202030204" pitchFamily="34" charset="0"/>
                        </a:rPr>
                        <a:t>0.88 (0.75-1.03)</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tcPr>
                </a:tc>
                <a:extLst>
                  <a:ext uri="{0D108BD9-81ED-4DB2-BD59-A6C34878D82A}">
                    <a16:rowId xmlns:a16="http://schemas.microsoft.com/office/drawing/2014/main" val="811299836"/>
                  </a:ext>
                </a:extLst>
              </a:tr>
              <a:tr h="339134">
                <a:tc>
                  <a:txBody>
                    <a:bodyPr/>
                    <a:lstStyle/>
                    <a:p>
                      <a:pPr algn="l">
                        <a:tabLst>
                          <a:tab pos="1074738" algn="l"/>
                        </a:tabLst>
                      </a:pPr>
                      <a:r>
                        <a:rPr lang="en-CA" sz="1200" b="1" baseline="0" dirty="0">
                          <a:latin typeface="Arial Narrow" panose="020B0606020202030204" pitchFamily="34" charset="0"/>
                        </a:rPr>
                        <a:t>ARISTOTLE	</a:t>
                      </a:r>
                      <a:r>
                        <a:rPr lang="en-CA" sz="1200" b="0" baseline="0" dirty="0">
                          <a:latin typeface="Arial Narrow" panose="020B0606020202030204" pitchFamily="34" charset="0"/>
                        </a:rPr>
                        <a:t>Apixaban 5 mg bid</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tabLst>
                          <a:tab pos="1074738" algn="l"/>
                        </a:tabLst>
                      </a:pPr>
                      <a:r>
                        <a:rPr lang="en-CA" sz="1200" b="0" baseline="0" dirty="0">
                          <a:latin typeface="Arial Narrow" panose="020B0606020202030204" pitchFamily="34" charset="0"/>
                        </a:rPr>
                        <a:t>5,678</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tc>
                  <a:txBody>
                    <a:bodyPr/>
                    <a:lstStyle/>
                    <a:p>
                      <a:pPr algn="ctr"/>
                      <a:r>
                        <a:rPr lang="en-CA" sz="1300" dirty="0">
                          <a:latin typeface="Arial Narrow" panose="020B0606020202030204" pitchFamily="34" charset="0"/>
                        </a:rPr>
                        <a:t>0.79 (0.65-0.95)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solidFill>
                      <a:srgbClr val="97BAFF">
                        <a:alpha val="20000"/>
                      </a:srgbClr>
                    </a:solidFill>
                  </a:tcPr>
                </a:tc>
                <a:extLst>
                  <a:ext uri="{0D108BD9-81ED-4DB2-BD59-A6C34878D82A}">
                    <a16:rowId xmlns:a16="http://schemas.microsoft.com/office/drawing/2014/main" val="3683518569"/>
                  </a:ext>
                </a:extLst>
              </a:tr>
              <a:tr h="320636">
                <a:tc>
                  <a:txBody>
                    <a:bodyPr/>
                    <a:lstStyle/>
                    <a:p>
                      <a:pPr algn="l">
                        <a:tabLst>
                          <a:tab pos="1074738" algn="l"/>
                        </a:tabLst>
                      </a:pPr>
                      <a:r>
                        <a:rPr lang="en-CA" sz="1200" b="1" baseline="0" dirty="0">
                          <a:latin typeface="Arial Narrow" panose="020B0606020202030204" pitchFamily="34" charset="0"/>
                        </a:rPr>
                        <a:t>AVERROES	</a:t>
                      </a:r>
                      <a:r>
                        <a:rPr lang="en-CA" sz="1200" b="0" baseline="0" dirty="0">
                          <a:latin typeface="Arial Narrow" panose="020B0606020202030204" pitchFamily="34" charset="0"/>
                        </a:rPr>
                        <a:t>Apixaban 5 mg bid*</a:t>
                      </a:r>
                      <a:endParaRPr lang="fr-CA" sz="1200" b="0" baseline="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tabLst>
                          <a:tab pos="1074738" algn="l"/>
                        </a:tabLst>
                      </a:pPr>
                      <a:r>
                        <a:rPr lang="fr-CA" sz="1200" b="0" baseline="0" dirty="0">
                          <a:latin typeface="Arial Narrow" panose="020B0606020202030204" pitchFamily="34" charset="0"/>
                        </a:rPr>
                        <a:t>1,897</a:t>
                      </a: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endParaRPr lang="fr-CA" sz="11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tc>
                  <a:txBody>
                    <a:bodyPr/>
                    <a:lstStyle/>
                    <a:p>
                      <a:pPr algn="ctr"/>
                      <a:r>
                        <a:rPr lang="en-CA" sz="1300" dirty="0">
                          <a:latin typeface="Arial Narrow" panose="020B0606020202030204" pitchFamily="34" charset="0"/>
                        </a:rPr>
                        <a:t>0.46 (0.33-0.65)</a:t>
                      </a:r>
                      <a:endParaRPr lang="fr-CA" sz="1300" dirty="0">
                        <a:latin typeface="Arial Narrow" panose="020B0606020202030204" pitchFamily="34" charset="0"/>
                      </a:endParaRPr>
                    </a:p>
                  </a:txBody>
                  <a:tcPr marL="45720" marR="45720" marT="30480" marB="30480" anchor="ctr">
                    <a:lnL w="19050" cap="flat" cmpd="sng" algn="ctr">
                      <a:solidFill>
                        <a:srgbClr val="97BAFF"/>
                      </a:solidFill>
                      <a:prstDash val="solid"/>
                      <a:round/>
                      <a:headEnd type="none" w="med" len="med"/>
                      <a:tailEnd type="none" w="med" len="med"/>
                    </a:lnL>
                    <a:lnR w="19050" cap="flat" cmpd="sng" algn="ctr">
                      <a:solidFill>
                        <a:srgbClr val="97BAFF"/>
                      </a:solidFill>
                      <a:prstDash val="solid"/>
                      <a:round/>
                      <a:headEnd type="none" w="med" len="med"/>
                      <a:tailEnd type="none" w="med" len="med"/>
                    </a:lnR>
                    <a:lnB w="19050" cap="flat" cmpd="sng" algn="ctr">
                      <a:solidFill>
                        <a:srgbClr val="97BAFF"/>
                      </a:solidFill>
                      <a:prstDash val="solid"/>
                      <a:round/>
                      <a:headEnd type="none" w="med" len="med"/>
                      <a:tailEnd type="none" w="med" len="med"/>
                    </a:lnB>
                  </a:tcPr>
                </a:tc>
                <a:extLst>
                  <a:ext uri="{0D108BD9-81ED-4DB2-BD59-A6C34878D82A}">
                    <a16:rowId xmlns:a16="http://schemas.microsoft.com/office/drawing/2014/main" val="834428814"/>
                  </a:ext>
                </a:extLst>
              </a:tr>
            </a:tbl>
          </a:graphicData>
        </a:graphic>
      </p:graphicFrame>
      <p:sp>
        <p:nvSpPr>
          <p:cNvPr id="20" name="Rectangle 10">
            <a:extLst>
              <a:ext uri="{FF2B5EF4-FFF2-40B4-BE49-F238E27FC236}">
                <a16:creationId xmlns:a16="http://schemas.microsoft.com/office/drawing/2014/main" id="{EFBD8BB7-DD59-455B-BD52-EA7D56EB5420}"/>
              </a:ext>
            </a:extLst>
          </p:cNvPr>
          <p:cNvSpPr/>
          <p:nvPr/>
        </p:nvSpPr>
        <p:spPr>
          <a:xfrm>
            <a:off x="4187825" y="5947355"/>
            <a:ext cx="2911947" cy="103965"/>
          </a:xfrm>
          <a:custGeom>
            <a:avLst/>
            <a:gdLst>
              <a:gd name="connsiteX0" fmla="*/ 0 w 5775960"/>
              <a:gd name="connsiteY0" fmla="*/ 0 h 243840"/>
              <a:gd name="connsiteX1" fmla="*/ 5775960 w 5775960"/>
              <a:gd name="connsiteY1" fmla="*/ 0 h 243840"/>
              <a:gd name="connsiteX2" fmla="*/ 5775960 w 5775960"/>
              <a:gd name="connsiteY2" fmla="*/ 243840 h 243840"/>
              <a:gd name="connsiteX3" fmla="*/ 0 w 5775960"/>
              <a:gd name="connsiteY3" fmla="*/ 243840 h 243840"/>
              <a:gd name="connsiteX4" fmla="*/ 0 w 5775960"/>
              <a:gd name="connsiteY4" fmla="*/ 0 h 243840"/>
              <a:gd name="connsiteX0" fmla="*/ 0 w 5775960"/>
              <a:gd name="connsiteY0" fmla="*/ 0 h 243840"/>
              <a:gd name="connsiteX1" fmla="*/ 5775960 w 5775960"/>
              <a:gd name="connsiteY1" fmla="*/ 0 h 243840"/>
              <a:gd name="connsiteX2" fmla="*/ 5775960 w 5775960"/>
              <a:gd name="connsiteY2" fmla="*/ 243840 h 243840"/>
              <a:gd name="connsiteX3" fmla="*/ 2895600 w 5775960"/>
              <a:gd name="connsiteY3" fmla="*/ 236220 h 243840"/>
              <a:gd name="connsiteX4" fmla="*/ 0 w 5775960"/>
              <a:gd name="connsiteY4" fmla="*/ 243840 h 243840"/>
              <a:gd name="connsiteX5" fmla="*/ 0 w 5775960"/>
              <a:gd name="connsiteY5" fmla="*/ 0 h 243840"/>
              <a:gd name="connsiteX0" fmla="*/ 2895600 w 5775960"/>
              <a:gd name="connsiteY0" fmla="*/ 236220 h 327660"/>
              <a:gd name="connsiteX1" fmla="*/ 0 w 5775960"/>
              <a:gd name="connsiteY1" fmla="*/ 243840 h 327660"/>
              <a:gd name="connsiteX2" fmla="*/ 0 w 5775960"/>
              <a:gd name="connsiteY2" fmla="*/ 0 h 327660"/>
              <a:gd name="connsiteX3" fmla="*/ 5775960 w 5775960"/>
              <a:gd name="connsiteY3" fmla="*/ 0 h 327660"/>
              <a:gd name="connsiteX4" fmla="*/ 5775960 w 5775960"/>
              <a:gd name="connsiteY4" fmla="*/ 243840 h 327660"/>
              <a:gd name="connsiteX5" fmla="*/ 2987040 w 5775960"/>
              <a:gd name="connsiteY5" fmla="*/ 327660 h 327660"/>
              <a:gd name="connsiteX0" fmla="*/ 2895600 w 5775960"/>
              <a:gd name="connsiteY0" fmla="*/ 236220 h 243840"/>
              <a:gd name="connsiteX1" fmla="*/ 0 w 5775960"/>
              <a:gd name="connsiteY1" fmla="*/ 243840 h 243840"/>
              <a:gd name="connsiteX2" fmla="*/ 0 w 5775960"/>
              <a:gd name="connsiteY2" fmla="*/ 0 h 243840"/>
              <a:gd name="connsiteX3" fmla="*/ 5775960 w 5775960"/>
              <a:gd name="connsiteY3" fmla="*/ 0 h 243840"/>
              <a:gd name="connsiteX4" fmla="*/ 5775960 w 5775960"/>
              <a:gd name="connsiteY4" fmla="*/ 243840 h 243840"/>
              <a:gd name="connsiteX0" fmla="*/ 0 w 5775960"/>
              <a:gd name="connsiteY0" fmla="*/ 243840 h 243840"/>
              <a:gd name="connsiteX1" fmla="*/ 0 w 5775960"/>
              <a:gd name="connsiteY1" fmla="*/ 0 h 243840"/>
              <a:gd name="connsiteX2" fmla="*/ 5775960 w 5775960"/>
              <a:gd name="connsiteY2" fmla="*/ 0 h 243840"/>
              <a:gd name="connsiteX3" fmla="*/ 5775960 w 5775960"/>
              <a:gd name="connsiteY3" fmla="*/ 243840 h 243840"/>
            </a:gdLst>
            <a:ahLst/>
            <a:cxnLst>
              <a:cxn ang="0">
                <a:pos x="connsiteX0" y="connsiteY0"/>
              </a:cxn>
              <a:cxn ang="0">
                <a:pos x="connsiteX1" y="connsiteY1"/>
              </a:cxn>
              <a:cxn ang="0">
                <a:pos x="connsiteX2" y="connsiteY2"/>
              </a:cxn>
              <a:cxn ang="0">
                <a:pos x="connsiteX3" y="connsiteY3"/>
              </a:cxn>
            </a:cxnLst>
            <a:rect l="l" t="t" r="r" b="b"/>
            <a:pathLst>
              <a:path w="5775960" h="243840">
                <a:moveTo>
                  <a:pt x="0" y="243840"/>
                </a:moveTo>
                <a:lnTo>
                  <a:pt x="0" y="0"/>
                </a:lnTo>
                <a:lnTo>
                  <a:pt x="5775960" y="0"/>
                </a:lnTo>
                <a:lnTo>
                  <a:pt x="5775960" y="24384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21" name="Straight Connector 20">
            <a:extLst>
              <a:ext uri="{FF2B5EF4-FFF2-40B4-BE49-F238E27FC236}">
                <a16:creationId xmlns:a16="http://schemas.microsoft.com/office/drawing/2014/main" id="{B0276DF2-C1B4-4B96-8B78-EB06121E1902}"/>
              </a:ext>
            </a:extLst>
          </p:cNvPr>
          <p:cNvCxnSpPr/>
          <p:nvPr/>
        </p:nvCxnSpPr>
        <p:spPr>
          <a:xfrm>
            <a:off x="5625194" y="1872343"/>
            <a:ext cx="0" cy="17090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7074E2-B7FD-4B2F-BDC1-397309BD1E9B}"/>
              </a:ext>
            </a:extLst>
          </p:cNvPr>
          <p:cNvCxnSpPr/>
          <p:nvPr/>
        </p:nvCxnSpPr>
        <p:spPr>
          <a:xfrm>
            <a:off x="5156200" y="4183567"/>
            <a:ext cx="1149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3719EC-A7B9-4715-8368-39B40676F2B2}"/>
              </a:ext>
            </a:extLst>
          </p:cNvPr>
          <p:cNvSpPr/>
          <p:nvPr/>
        </p:nvSpPr>
        <p:spPr>
          <a:xfrm>
            <a:off x="5609319" y="40853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24" name="TextBox 23">
            <a:extLst>
              <a:ext uri="{FF2B5EF4-FFF2-40B4-BE49-F238E27FC236}">
                <a16:creationId xmlns:a16="http://schemas.microsoft.com/office/drawing/2014/main" id="{1EBC7430-F509-4763-A8F3-4BFA3E95D7F8}"/>
              </a:ext>
            </a:extLst>
          </p:cNvPr>
          <p:cNvSpPr txBox="1"/>
          <p:nvPr/>
        </p:nvSpPr>
        <p:spPr>
          <a:xfrm>
            <a:off x="5453101" y="5999513"/>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1.0</a:t>
            </a:r>
            <a:endParaRPr lang="fr-CA" sz="900" b="1" dirty="0">
              <a:solidFill>
                <a:srgbClr val="262626"/>
              </a:solidFill>
              <a:latin typeface="Arial Narrow" panose="020B0606020202030204" pitchFamily="34" charset="0"/>
            </a:endParaRPr>
          </a:p>
        </p:txBody>
      </p:sp>
      <p:sp>
        <p:nvSpPr>
          <p:cNvPr id="25" name="TextBox 24">
            <a:extLst>
              <a:ext uri="{FF2B5EF4-FFF2-40B4-BE49-F238E27FC236}">
                <a16:creationId xmlns:a16="http://schemas.microsoft.com/office/drawing/2014/main" id="{29C08049-E24F-4D08-BF15-4A077C6B1881}"/>
              </a:ext>
            </a:extLst>
          </p:cNvPr>
          <p:cNvSpPr txBox="1"/>
          <p:nvPr/>
        </p:nvSpPr>
        <p:spPr>
          <a:xfrm>
            <a:off x="6869860" y="6013509"/>
            <a:ext cx="402397" cy="230832"/>
          </a:xfrm>
          <a:prstGeom prst="rect">
            <a:avLst/>
          </a:prstGeom>
          <a:noFill/>
        </p:spPr>
        <p:txBody>
          <a:bodyPr wrap="square" rtlCol="0">
            <a:spAutoFit/>
          </a:bodyPr>
          <a:lstStyle/>
          <a:p>
            <a:pPr algn="ctr" defTabSz="304355"/>
            <a:r>
              <a:rPr lang="en-CA" sz="900" b="1" dirty="0">
                <a:solidFill>
                  <a:srgbClr val="262626"/>
                </a:solidFill>
                <a:latin typeface="Arial Narrow" panose="020B0606020202030204" pitchFamily="34" charset="0"/>
              </a:rPr>
              <a:t>1.5</a:t>
            </a:r>
            <a:endParaRPr lang="fr-CA" sz="900" b="1" dirty="0">
              <a:solidFill>
                <a:srgbClr val="262626"/>
              </a:solidFill>
              <a:latin typeface="Arial Narrow" panose="020B0606020202030204" pitchFamily="34" charset="0"/>
            </a:endParaRPr>
          </a:p>
        </p:txBody>
      </p:sp>
      <p:sp>
        <p:nvSpPr>
          <p:cNvPr id="32" name="TextBox 31">
            <a:extLst>
              <a:ext uri="{FF2B5EF4-FFF2-40B4-BE49-F238E27FC236}">
                <a16:creationId xmlns:a16="http://schemas.microsoft.com/office/drawing/2014/main" id="{4D7A1488-8457-4777-9AB1-99991086F838}"/>
              </a:ext>
            </a:extLst>
          </p:cNvPr>
          <p:cNvSpPr txBox="1"/>
          <p:nvPr/>
        </p:nvSpPr>
        <p:spPr>
          <a:xfrm>
            <a:off x="4066630" y="6071006"/>
            <a:ext cx="316112" cy="230832"/>
          </a:xfrm>
          <a:prstGeom prst="rect">
            <a:avLst/>
          </a:prstGeom>
          <a:noFill/>
        </p:spPr>
        <p:txBody>
          <a:bodyPr wrap="none" rtlCol="0">
            <a:spAutoFit/>
          </a:bodyPr>
          <a:lstStyle/>
          <a:p>
            <a:pPr algn="ctr" defTabSz="304355"/>
            <a:r>
              <a:rPr lang="en-CA" sz="900" b="1" dirty="0">
                <a:solidFill>
                  <a:srgbClr val="262626"/>
                </a:solidFill>
                <a:latin typeface="Arial Narrow" panose="020B0606020202030204" pitchFamily="34" charset="0"/>
              </a:rPr>
              <a:t>0.5</a:t>
            </a:r>
            <a:endParaRPr lang="fr-CA" sz="900" b="1" dirty="0">
              <a:solidFill>
                <a:srgbClr val="262626"/>
              </a:solidFill>
              <a:latin typeface="Arial Narrow" panose="020B0606020202030204" pitchFamily="34" charset="0"/>
            </a:endParaRPr>
          </a:p>
        </p:txBody>
      </p:sp>
      <p:sp>
        <p:nvSpPr>
          <p:cNvPr id="33" name="TextBox 32">
            <a:extLst>
              <a:ext uri="{FF2B5EF4-FFF2-40B4-BE49-F238E27FC236}">
                <a16:creationId xmlns:a16="http://schemas.microsoft.com/office/drawing/2014/main" id="{122168E8-8EE2-46DC-B1F0-D3175070620E}"/>
              </a:ext>
            </a:extLst>
          </p:cNvPr>
          <p:cNvSpPr txBox="1"/>
          <p:nvPr/>
        </p:nvSpPr>
        <p:spPr>
          <a:xfrm>
            <a:off x="4362545" y="6139642"/>
            <a:ext cx="971359" cy="253916"/>
          </a:xfrm>
          <a:prstGeom prst="rect">
            <a:avLst/>
          </a:prstGeom>
          <a:noFill/>
        </p:spPr>
        <p:txBody>
          <a:bodyPr wrap="square" rtlCol="0">
            <a:spAutoFit/>
          </a:bodyPr>
          <a:lstStyle/>
          <a:p>
            <a:pPr algn="ctr" defTabSz="304355"/>
            <a:r>
              <a:rPr lang="en-CA" sz="1050" b="1" dirty="0">
                <a:solidFill>
                  <a:srgbClr val="262626"/>
                </a:solidFill>
                <a:latin typeface="Arial Narrow" panose="020B0606020202030204" pitchFamily="34" charset="0"/>
              </a:rPr>
              <a:t>Favours DOAC</a:t>
            </a:r>
            <a:endParaRPr lang="fr-CA" sz="1050" b="1" dirty="0">
              <a:solidFill>
                <a:srgbClr val="262626"/>
              </a:solidFill>
              <a:latin typeface="Arial Narrow" panose="020B0606020202030204" pitchFamily="34" charset="0"/>
            </a:endParaRPr>
          </a:p>
        </p:txBody>
      </p:sp>
      <p:sp>
        <p:nvSpPr>
          <p:cNvPr id="34" name="TextBox 33">
            <a:extLst>
              <a:ext uri="{FF2B5EF4-FFF2-40B4-BE49-F238E27FC236}">
                <a16:creationId xmlns:a16="http://schemas.microsoft.com/office/drawing/2014/main" id="{917FDE78-BF9A-431D-BCFA-7F8DD3DA1CDD}"/>
              </a:ext>
            </a:extLst>
          </p:cNvPr>
          <p:cNvSpPr txBox="1"/>
          <p:nvPr/>
        </p:nvSpPr>
        <p:spPr>
          <a:xfrm>
            <a:off x="5743622" y="6170620"/>
            <a:ext cx="1075936" cy="261610"/>
          </a:xfrm>
          <a:prstGeom prst="rect">
            <a:avLst/>
          </a:prstGeom>
          <a:noFill/>
        </p:spPr>
        <p:txBody>
          <a:bodyPr wrap="none" rtlCol="0">
            <a:spAutoFit/>
          </a:bodyPr>
          <a:lstStyle/>
          <a:p>
            <a:pPr algn="ctr" defTabSz="304355"/>
            <a:r>
              <a:rPr lang="en-CA" sz="1050" b="1" dirty="0">
                <a:solidFill>
                  <a:srgbClr val="262626"/>
                </a:solidFill>
                <a:latin typeface="Arial Narrow" panose="020B0606020202030204" pitchFamily="34" charset="0"/>
              </a:rPr>
              <a:t>Favours Control</a:t>
            </a:r>
            <a:endParaRPr lang="fr-CA" sz="1050" b="1" dirty="0">
              <a:solidFill>
                <a:srgbClr val="262626"/>
              </a:solidFill>
              <a:latin typeface="Arial Narrow" panose="020B0606020202030204" pitchFamily="34" charset="0"/>
            </a:endParaRPr>
          </a:p>
        </p:txBody>
      </p:sp>
      <p:cxnSp>
        <p:nvCxnSpPr>
          <p:cNvPr id="35" name="Straight Arrow Connector 34">
            <a:extLst>
              <a:ext uri="{FF2B5EF4-FFF2-40B4-BE49-F238E27FC236}">
                <a16:creationId xmlns:a16="http://schemas.microsoft.com/office/drawing/2014/main" id="{89F6B2C1-4B41-4C9B-A40E-C6A69292E173}"/>
              </a:ext>
            </a:extLst>
          </p:cNvPr>
          <p:cNvCxnSpPr/>
          <p:nvPr/>
        </p:nvCxnSpPr>
        <p:spPr>
          <a:xfrm>
            <a:off x="5964919"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63BEAF-EB24-42E4-98FF-061D035EE529}"/>
              </a:ext>
            </a:extLst>
          </p:cNvPr>
          <p:cNvCxnSpPr/>
          <p:nvPr/>
        </p:nvCxnSpPr>
        <p:spPr>
          <a:xfrm flipH="1">
            <a:off x="4742544" y="6071006"/>
            <a:ext cx="51752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394381"/>
            <a:ext cx="8273949" cy="236954"/>
          </a:xfrm>
          <a:prstGeom prst="rect">
            <a:avLst/>
          </a:prstGeom>
        </p:spPr>
        <p:txBody>
          <a:bodyPr/>
          <a:lstStyle/>
          <a:p>
            <a:pPr defTabSz="914400"/>
            <a:r>
              <a:rPr lang="en-US" sz="1200" dirty="0">
                <a:solidFill>
                  <a:schemeClr val="bg1"/>
                </a:solidFill>
                <a:latin typeface="Arial Narrow" panose="020B0606020202030204" pitchFamily="34" charset="0"/>
                <a:cs typeface="Arial" panose="020B0604020202020204" pitchFamily="34" charset="0"/>
              </a:rPr>
              <a:t>*vs. aspirin</a:t>
            </a:r>
          </a:p>
          <a:p>
            <a:pPr defTabSz="914400"/>
            <a:r>
              <a:rPr lang="en-US" sz="1100" dirty="0">
                <a:solidFill>
                  <a:schemeClr val="bg1"/>
                </a:solidFill>
                <a:latin typeface="Arial Narrow" panose="020B0606020202030204" pitchFamily="34" charset="0"/>
                <a:cs typeface="Arial" panose="020B0604020202020204" pitchFamily="34" charset="0"/>
              </a:rPr>
              <a:t>Cited in Ng KH, et al. </a:t>
            </a:r>
            <a:r>
              <a:rPr lang="en-US" sz="1100" dirty="0" err="1">
                <a:solidFill>
                  <a:schemeClr val="bg1"/>
                </a:solidFill>
                <a:latin typeface="Arial Narrow" panose="020B0606020202030204" pitchFamily="34" charset="0"/>
                <a:cs typeface="Arial" panose="020B0604020202020204" pitchFamily="34" charset="0"/>
              </a:rPr>
              <a:t>Cardiol</a:t>
            </a:r>
            <a:r>
              <a:rPr lang="en-US" sz="1100" dirty="0">
                <a:solidFill>
                  <a:schemeClr val="bg1"/>
                </a:solidFill>
                <a:latin typeface="Arial Narrow" panose="020B0606020202030204" pitchFamily="34" charset="0"/>
                <a:cs typeface="Arial" panose="020B0604020202020204" pitchFamily="34" charset="0"/>
              </a:rPr>
              <a:t> </a:t>
            </a:r>
            <a:r>
              <a:rPr lang="en-US" sz="1100" dirty="0" err="1">
                <a:solidFill>
                  <a:schemeClr val="bg1"/>
                </a:solidFill>
                <a:latin typeface="Arial Narrow" panose="020B0606020202030204" pitchFamily="34" charset="0"/>
                <a:cs typeface="Arial" panose="020B0604020202020204" pitchFamily="34" charset="0"/>
              </a:rPr>
              <a:t>Ther</a:t>
            </a:r>
            <a:r>
              <a:rPr lang="en-US" sz="1100" dirty="0">
                <a:solidFill>
                  <a:schemeClr val="bg1"/>
                </a:solidFill>
                <a:latin typeface="Arial Narrow" panose="020B0606020202030204" pitchFamily="34" charset="0"/>
                <a:cs typeface="Arial" panose="020B0604020202020204" pitchFamily="34" charset="0"/>
              </a:rPr>
              <a:t> 2013 Dec; 2(2):135-49.</a:t>
            </a:r>
          </a:p>
        </p:txBody>
      </p:sp>
      <p:grpSp>
        <p:nvGrpSpPr>
          <p:cNvPr id="38" name="Group 43">
            <a:extLst>
              <a:ext uri="{FF2B5EF4-FFF2-40B4-BE49-F238E27FC236}">
                <a16:creationId xmlns:a16="http://schemas.microsoft.com/office/drawing/2014/main" id="{1ED001E0-FED0-4785-8B38-CF18644ABF86}"/>
              </a:ext>
            </a:extLst>
          </p:cNvPr>
          <p:cNvGrpSpPr/>
          <p:nvPr/>
        </p:nvGrpSpPr>
        <p:grpSpPr>
          <a:xfrm>
            <a:off x="4660900" y="1996063"/>
            <a:ext cx="1485900" cy="1596223"/>
            <a:chOff x="8191500" y="2931357"/>
            <a:chExt cx="2971800" cy="1754904"/>
          </a:xfrm>
        </p:grpSpPr>
        <p:cxnSp>
          <p:nvCxnSpPr>
            <p:cNvPr id="39" name="Straight Connector 38">
              <a:extLst>
                <a:ext uri="{FF2B5EF4-FFF2-40B4-BE49-F238E27FC236}">
                  <a16:creationId xmlns:a16="http://schemas.microsoft.com/office/drawing/2014/main" id="{CCE9253A-9F32-4D0B-958A-44C1993D33B8}"/>
                </a:ext>
              </a:extLst>
            </p:cNvPr>
            <p:cNvCxnSpPr/>
            <p:nvPr/>
          </p:nvCxnSpPr>
          <p:spPr>
            <a:xfrm>
              <a:off x="10134604" y="2931357"/>
              <a:ext cx="0" cy="17549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961DDF-21CC-4EEC-A062-A5A5A92874F8}"/>
                </a:ext>
              </a:extLst>
            </p:cNvPr>
            <p:cNvCxnSpPr/>
            <p:nvPr/>
          </p:nvCxnSpPr>
          <p:spPr>
            <a:xfrm>
              <a:off x="8191500" y="3073401"/>
              <a:ext cx="297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53FD1DB-CEEC-48C8-9367-E50496B62CF9}"/>
                </a:ext>
              </a:extLst>
            </p:cNvPr>
            <p:cNvSpPr/>
            <p:nvPr/>
          </p:nvSpPr>
          <p:spPr>
            <a:xfrm>
              <a:off x="9404350" y="2965451"/>
              <a:ext cx="196850" cy="222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grpSp>
      <p:cxnSp>
        <p:nvCxnSpPr>
          <p:cNvPr id="42" name="Straight Connector 41">
            <a:extLst>
              <a:ext uri="{FF2B5EF4-FFF2-40B4-BE49-F238E27FC236}">
                <a16:creationId xmlns:a16="http://schemas.microsoft.com/office/drawing/2014/main" id="{7CF1033D-3B9E-4742-9E99-5311B8BC82E1}"/>
              </a:ext>
            </a:extLst>
          </p:cNvPr>
          <p:cNvCxnSpPr/>
          <p:nvPr/>
        </p:nvCxnSpPr>
        <p:spPr>
          <a:xfrm>
            <a:off x="5643482" y="3990975"/>
            <a:ext cx="0" cy="1942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22BF2D-551A-4C96-AB4F-0C97BB45A99A}"/>
              </a:ext>
            </a:extLst>
          </p:cNvPr>
          <p:cNvCxnSpPr/>
          <p:nvPr/>
        </p:nvCxnSpPr>
        <p:spPr>
          <a:xfrm>
            <a:off x="4152900" y="2303063"/>
            <a:ext cx="1206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7BA5A7D-BB3B-42C6-8387-4643B3F920B6}"/>
              </a:ext>
            </a:extLst>
          </p:cNvPr>
          <p:cNvSpPr/>
          <p:nvPr/>
        </p:nvSpPr>
        <p:spPr>
          <a:xfrm>
            <a:off x="4645025" y="22048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5" name="Straight Connector 44">
            <a:extLst>
              <a:ext uri="{FF2B5EF4-FFF2-40B4-BE49-F238E27FC236}">
                <a16:creationId xmlns:a16="http://schemas.microsoft.com/office/drawing/2014/main" id="{8155AFEF-BA54-4E56-9B31-2E586922BF5F}"/>
              </a:ext>
            </a:extLst>
          </p:cNvPr>
          <p:cNvCxnSpPr/>
          <p:nvPr/>
        </p:nvCxnSpPr>
        <p:spPr>
          <a:xfrm>
            <a:off x="4914900" y="2747563"/>
            <a:ext cx="806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D50C411-747A-4F98-A23D-9D5C3C42783C}"/>
              </a:ext>
            </a:extLst>
          </p:cNvPr>
          <p:cNvSpPr/>
          <p:nvPr/>
        </p:nvSpPr>
        <p:spPr>
          <a:xfrm>
            <a:off x="5273675" y="26493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7" name="Straight Connector 46">
            <a:extLst>
              <a:ext uri="{FF2B5EF4-FFF2-40B4-BE49-F238E27FC236}">
                <a16:creationId xmlns:a16="http://schemas.microsoft.com/office/drawing/2014/main" id="{3B02D201-449E-4392-BA2E-5403268709EB}"/>
              </a:ext>
            </a:extLst>
          </p:cNvPr>
          <p:cNvCxnSpPr/>
          <p:nvPr/>
        </p:nvCxnSpPr>
        <p:spPr>
          <a:xfrm>
            <a:off x="4616450" y="3090463"/>
            <a:ext cx="876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BAB3756-5708-4358-869A-160378239987}"/>
              </a:ext>
            </a:extLst>
          </p:cNvPr>
          <p:cNvSpPr/>
          <p:nvPr/>
        </p:nvSpPr>
        <p:spPr>
          <a:xfrm>
            <a:off x="5000625" y="2992274"/>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49" name="Straight Connector 48">
            <a:extLst>
              <a:ext uri="{FF2B5EF4-FFF2-40B4-BE49-F238E27FC236}">
                <a16:creationId xmlns:a16="http://schemas.microsoft.com/office/drawing/2014/main" id="{5F188B90-72E3-44F5-AC20-3FA2B1C91B01}"/>
              </a:ext>
            </a:extLst>
          </p:cNvPr>
          <p:cNvCxnSpPr/>
          <p:nvPr/>
        </p:nvCxnSpPr>
        <p:spPr>
          <a:xfrm>
            <a:off x="3740150" y="3433363"/>
            <a:ext cx="889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8FBE1F0-7C58-41C1-8377-7B674A110E45}"/>
              </a:ext>
            </a:extLst>
          </p:cNvPr>
          <p:cNvSpPr/>
          <p:nvPr/>
        </p:nvSpPr>
        <p:spPr>
          <a:xfrm>
            <a:off x="4105275" y="3335174"/>
            <a:ext cx="98425" cy="20215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1" name="Straight Connector 50">
            <a:extLst>
              <a:ext uri="{FF2B5EF4-FFF2-40B4-BE49-F238E27FC236}">
                <a16:creationId xmlns:a16="http://schemas.microsoft.com/office/drawing/2014/main" id="{BB677C64-7179-48CE-A09C-342551D9EFFD}"/>
              </a:ext>
            </a:extLst>
          </p:cNvPr>
          <p:cNvCxnSpPr/>
          <p:nvPr/>
        </p:nvCxnSpPr>
        <p:spPr>
          <a:xfrm>
            <a:off x="5600700" y="4380417"/>
            <a:ext cx="127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C1E413E-4EB2-48DE-A86E-0FFAC25A7770}"/>
              </a:ext>
            </a:extLst>
          </p:cNvPr>
          <p:cNvSpPr/>
          <p:nvPr/>
        </p:nvSpPr>
        <p:spPr>
          <a:xfrm>
            <a:off x="6136369" y="42822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3" name="Straight Connector 52">
            <a:extLst>
              <a:ext uri="{FF2B5EF4-FFF2-40B4-BE49-F238E27FC236}">
                <a16:creationId xmlns:a16="http://schemas.microsoft.com/office/drawing/2014/main" id="{A912FD99-87AE-4D40-BDBD-65726F41B66D}"/>
              </a:ext>
            </a:extLst>
          </p:cNvPr>
          <p:cNvCxnSpPr/>
          <p:nvPr/>
        </p:nvCxnSpPr>
        <p:spPr>
          <a:xfrm>
            <a:off x="5359400" y="4786817"/>
            <a:ext cx="857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5347A13-82E0-4A9F-93D4-644EC43ABCE4}"/>
              </a:ext>
            </a:extLst>
          </p:cNvPr>
          <p:cNvSpPr/>
          <p:nvPr/>
        </p:nvSpPr>
        <p:spPr>
          <a:xfrm>
            <a:off x="5723619" y="468862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5" name="Straight Connector 54">
            <a:extLst>
              <a:ext uri="{FF2B5EF4-FFF2-40B4-BE49-F238E27FC236}">
                <a16:creationId xmlns:a16="http://schemas.microsoft.com/office/drawing/2014/main" id="{012DDB1A-916C-46C3-A0FC-437AF7F19322}"/>
              </a:ext>
            </a:extLst>
          </p:cNvPr>
          <p:cNvCxnSpPr/>
          <p:nvPr/>
        </p:nvCxnSpPr>
        <p:spPr>
          <a:xfrm>
            <a:off x="4470400" y="5136067"/>
            <a:ext cx="5905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B453500-F996-4DF6-BC86-42E6E352E905}"/>
              </a:ext>
            </a:extLst>
          </p:cNvPr>
          <p:cNvSpPr/>
          <p:nvPr/>
        </p:nvSpPr>
        <p:spPr>
          <a:xfrm>
            <a:off x="4707619" y="5037878"/>
            <a:ext cx="98425" cy="202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7" name="Straight Connector 56">
            <a:extLst>
              <a:ext uri="{FF2B5EF4-FFF2-40B4-BE49-F238E27FC236}">
                <a16:creationId xmlns:a16="http://schemas.microsoft.com/office/drawing/2014/main" id="{4878BA16-D37E-402E-A753-757DA83DD4E1}"/>
              </a:ext>
            </a:extLst>
          </p:cNvPr>
          <p:cNvCxnSpPr/>
          <p:nvPr/>
        </p:nvCxnSpPr>
        <p:spPr>
          <a:xfrm>
            <a:off x="4883150" y="5466267"/>
            <a:ext cx="2251075"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18365D8-D33F-4CB0-B08A-C4B340CF9261}"/>
              </a:ext>
            </a:extLst>
          </p:cNvPr>
          <p:cNvSpPr/>
          <p:nvPr/>
        </p:nvSpPr>
        <p:spPr>
          <a:xfrm>
            <a:off x="5964919" y="5368078"/>
            <a:ext cx="98425" cy="202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cxnSp>
        <p:nvCxnSpPr>
          <p:cNvPr id="59" name="Straight Connector 58">
            <a:extLst>
              <a:ext uri="{FF2B5EF4-FFF2-40B4-BE49-F238E27FC236}">
                <a16:creationId xmlns:a16="http://schemas.microsoft.com/office/drawing/2014/main" id="{DFEB002C-0E1B-4229-AB4A-E7C8C51F19B2}"/>
              </a:ext>
            </a:extLst>
          </p:cNvPr>
          <p:cNvCxnSpPr/>
          <p:nvPr/>
        </p:nvCxnSpPr>
        <p:spPr>
          <a:xfrm>
            <a:off x="5627941" y="1943100"/>
            <a:ext cx="0" cy="1638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232B4C7-7983-4C95-B4AC-4C0FAE56BE46}"/>
              </a:ext>
            </a:extLst>
          </p:cNvPr>
          <p:cNvSpPr txBox="1"/>
          <p:nvPr/>
        </p:nvSpPr>
        <p:spPr>
          <a:xfrm>
            <a:off x="4111006" y="1255503"/>
            <a:ext cx="2740623" cy="276999"/>
          </a:xfrm>
          <a:prstGeom prst="rect">
            <a:avLst/>
          </a:prstGeom>
          <a:noFill/>
        </p:spPr>
        <p:txBody>
          <a:bodyPr wrap="square" rtlCol="0">
            <a:spAutoFit/>
          </a:bodyPr>
          <a:lstStyle/>
          <a:p>
            <a:pPr defTabSz="914400"/>
            <a:r>
              <a:rPr lang="en-CA" sz="1200" dirty="0">
                <a:solidFill>
                  <a:prstClr val="black"/>
                </a:solidFill>
                <a:latin typeface="Arial Narrow" panose="020B0606020202030204" pitchFamily="34" charset="0"/>
              </a:rPr>
              <a:t>Control groups:          Warfarin 	   ASA</a:t>
            </a:r>
          </a:p>
        </p:txBody>
      </p:sp>
      <p:sp>
        <p:nvSpPr>
          <p:cNvPr id="61" name="Rectangle 60">
            <a:extLst>
              <a:ext uri="{FF2B5EF4-FFF2-40B4-BE49-F238E27FC236}">
                <a16:creationId xmlns:a16="http://schemas.microsoft.com/office/drawing/2014/main" id="{67BC357D-89FF-402A-84D9-C4FAB9A82EF6}"/>
              </a:ext>
            </a:extLst>
          </p:cNvPr>
          <p:cNvSpPr/>
          <p:nvPr/>
        </p:nvSpPr>
        <p:spPr>
          <a:xfrm>
            <a:off x="5266062" y="1348282"/>
            <a:ext cx="9144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sp>
        <p:nvSpPr>
          <p:cNvPr id="62" name="Rectangle 61">
            <a:extLst>
              <a:ext uri="{FF2B5EF4-FFF2-40B4-BE49-F238E27FC236}">
                <a16:creationId xmlns:a16="http://schemas.microsoft.com/office/drawing/2014/main" id="{0311594A-2B07-436A-B898-5105921F79E9}"/>
              </a:ext>
            </a:extLst>
          </p:cNvPr>
          <p:cNvSpPr/>
          <p:nvPr/>
        </p:nvSpPr>
        <p:spPr>
          <a:xfrm>
            <a:off x="5968802" y="1350913"/>
            <a:ext cx="98425" cy="914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4355"/>
            <a:endParaRPr lang="fr-CA" dirty="0">
              <a:solidFill>
                <a:srgbClr val="FFFFFF"/>
              </a:solidFill>
              <a:latin typeface="Arial"/>
            </a:endParaRPr>
          </a:p>
        </p:txBody>
      </p:sp>
      <p:pic>
        <p:nvPicPr>
          <p:cNvPr id="63" name="Picture 2" descr="Image result for hyperlink icon">
            <a:hlinkClick r:id="rId6" action="ppaction://hlinksldjump"/>
            <a:extLst>
              <a:ext uri="{FF2B5EF4-FFF2-40B4-BE49-F238E27FC236}">
                <a16:creationId xmlns:a16="http://schemas.microsoft.com/office/drawing/2014/main" id="{DBD72670-782D-440D-9969-B60AE7B6A2A4}"/>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99400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377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892552"/>
          </a:xfrm>
          <a:prstGeom prst="rect">
            <a:avLst/>
          </a:prstGeom>
          <a:noFill/>
        </p:spPr>
        <p:txBody>
          <a:bodyPr wrap="square">
            <a:spAutoFit/>
          </a:bodyPr>
          <a:lstStyle/>
          <a:p>
            <a:pPr lvl="0"/>
            <a:r>
              <a:rPr lang="en-CA" sz="2800" b="1" dirty="0">
                <a:solidFill>
                  <a:srgbClr val="183059"/>
                </a:solidFill>
                <a:latin typeface="Arial Narrow" panose="020B0606020202030204" pitchFamily="34" charset="0"/>
                <a:cs typeface="Aharoni" panose="02010803020104030203" pitchFamily="2" charset="-79"/>
              </a:rPr>
              <a:t>AVERROES: </a:t>
            </a:r>
            <a:r>
              <a:rPr lang="en-CA" sz="2400" b="1" dirty="0">
                <a:solidFill>
                  <a:srgbClr val="183059"/>
                </a:solidFill>
                <a:latin typeface="Arial Narrow" panose="020B0606020202030204" pitchFamily="34" charset="0"/>
                <a:cs typeface="Aharoni" panose="02010803020104030203" pitchFamily="2" charset="-79"/>
              </a:rPr>
              <a:t>Above and below 75 years of age  </a:t>
            </a:r>
          </a:p>
          <a:p>
            <a:r>
              <a:rPr lang="en-CA" sz="2400" b="1" dirty="0">
                <a:solidFill>
                  <a:srgbClr val="0070C0"/>
                </a:solidFill>
                <a:latin typeface="Arial Narrow" panose="020B0606020202030204" pitchFamily="34" charset="0"/>
                <a:cs typeface="Aharoni" panose="02010803020104030203" pitchFamily="2" charset="-79"/>
              </a:rPr>
              <a:t>Stroke Prevention</a:t>
            </a:r>
            <a:endParaRPr lang="en-CA" sz="2400" b="1" dirty="0">
              <a:solidFill>
                <a:srgbClr val="D36739"/>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180" name="Group 395">
            <a:extLst>
              <a:ext uri="{FF2B5EF4-FFF2-40B4-BE49-F238E27FC236}">
                <a16:creationId xmlns:a16="http://schemas.microsoft.com/office/drawing/2014/main" id="{A9EF6194-5F88-4936-A6A5-A82A796CA247}"/>
              </a:ext>
            </a:extLst>
          </p:cNvPr>
          <p:cNvGrpSpPr/>
          <p:nvPr/>
        </p:nvGrpSpPr>
        <p:grpSpPr>
          <a:xfrm>
            <a:off x="161925" y="1390334"/>
            <a:ext cx="8621989" cy="4041916"/>
            <a:chOff x="163730" y="1442125"/>
            <a:chExt cx="8621989" cy="4041916"/>
          </a:xfrm>
        </p:grpSpPr>
        <p:sp>
          <p:nvSpPr>
            <p:cNvPr id="181" name="AutoShape 8">
              <a:extLst>
                <a:ext uri="{FF2B5EF4-FFF2-40B4-BE49-F238E27FC236}">
                  <a16:creationId xmlns:a16="http://schemas.microsoft.com/office/drawing/2014/main" id="{A3CB6E37-2A2F-4352-8965-26E69632695D}"/>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182" name="Freeform 397">
              <a:extLst>
                <a:ext uri="{FF2B5EF4-FFF2-40B4-BE49-F238E27FC236}">
                  <a16:creationId xmlns:a16="http://schemas.microsoft.com/office/drawing/2014/main" id="{92D8B80C-31C2-43D4-8186-00DDE4730E32}"/>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3" name="Freeform 398">
              <a:extLst>
                <a:ext uri="{FF2B5EF4-FFF2-40B4-BE49-F238E27FC236}">
                  <a16:creationId xmlns:a16="http://schemas.microsoft.com/office/drawing/2014/main" id="{6D6166A9-C0C1-4102-8B43-15CEB400F5D7}"/>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4" name="Freeform 399">
              <a:extLst>
                <a:ext uri="{FF2B5EF4-FFF2-40B4-BE49-F238E27FC236}">
                  <a16:creationId xmlns:a16="http://schemas.microsoft.com/office/drawing/2014/main" id="{6DBB9620-AA9F-4332-A402-3673FBEB04F5}"/>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5" name="Freeform 400">
              <a:extLst>
                <a:ext uri="{FF2B5EF4-FFF2-40B4-BE49-F238E27FC236}">
                  <a16:creationId xmlns:a16="http://schemas.microsoft.com/office/drawing/2014/main" id="{96CCC1F7-15DC-4B2F-A555-B5546609043A}"/>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6" name="Freeform 401">
              <a:extLst>
                <a:ext uri="{FF2B5EF4-FFF2-40B4-BE49-F238E27FC236}">
                  <a16:creationId xmlns:a16="http://schemas.microsoft.com/office/drawing/2014/main" id="{6E9747C1-B1BD-496D-8272-8A574555D405}"/>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7" name="Freeform 402">
              <a:extLst>
                <a:ext uri="{FF2B5EF4-FFF2-40B4-BE49-F238E27FC236}">
                  <a16:creationId xmlns:a16="http://schemas.microsoft.com/office/drawing/2014/main" id="{16291DA6-259B-43C0-85D7-BBDEFFED2653}"/>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8" name="Freeform 403">
              <a:extLst>
                <a:ext uri="{FF2B5EF4-FFF2-40B4-BE49-F238E27FC236}">
                  <a16:creationId xmlns:a16="http://schemas.microsoft.com/office/drawing/2014/main" id="{7B1642D1-6310-40AD-A75F-A5A76E10A9E4}"/>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89" name="Freeform 404">
              <a:extLst>
                <a:ext uri="{FF2B5EF4-FFF2-40B4-BE49-F238E27FC236}">
                  <a16:creationId xmlns:a16="http://schemas.microsoft.com/office/drawing/2014/main" id="{B3E83BD2-A0CB-4400-BBA7-397CBCC015B1}"/>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0" name="Freeform 405">
              <a:extLst>
                <a:ext uri="{FF2B5EF4-FFF2-40B4-BE49-F238E27FC236}">
                  <a16:creationId xmlns:a16="http://schemas.microsoft.com/office/drawing/2014/main" id="{76F9A173-9046-4EC7-A58C-831BE23995B5}"/>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1" name="Freeform 406">
              <a:extLst>
                <a:ext uri="{FF2B5EF4-FFF2-40B4-BE49-F238E27FC236}">
                  <a16:creationId xmlns:a16="http://schemas.microsoft.com/office/drawing/2014/main" id="{667E341B-CB6A-4A5D-841B-B0749FF7E444}"/>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2" name="Freeform 407">
              <a:extLst>
                <a:ext uri="{FF2B5EF4-FFF2-40B4-BE49-F238E27FC236}">
                  <a16:creationId xmlns:a16="http://schemas.microsoft.com/office/drawing/2014/main" id="{776E50D9-F313-4E45-9ACF-DD99ECAA9080}"/>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3" name="Freeform 408">
              <a:extLst>
                <a:ext uri="{FF2B5EF4-FFF2-40B4-BE49-F238E27FC236}">
                  <a16:creationId xmlns:a16="http://schemas.microsoft.com/office/drawing/2014/main" id="{935747F2-5FCB-408B-B1B4-80ABFE0DA7D5}"/>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4" name="Freeform 409">
              <a:extLst>
                <a:ext uri="{FF2B5EF4-FFF2-40B4-BE49-F238E27FC236}">
                  <a16:creationId xmlns:a16="http://schemas.microsoft.com/office/drawing/2014/main" id="{3ED92229-C141-4E17-BC31-43303C23A8C9}"/>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5" name="Freeform 410">
              <a:extLst>
                <a:ext uri="{FF2B5EF4-FFF2-40B4-BE49-F238E27FC236}">
                  <a16:creationId xmlns:a16="http://schemas.microsoft.com/office/drawing/2014/main" id="{F729ACCF-A0C7-447B-96A8-3D9706C144B6}"/>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6" name="Freeform 411">
              <a:extLst>
                <a:ext uri="{FF2B5EF4-FFF2-40B4-BE49-F238E27FC236}">
                  <a16:creationId xmlns:a16="http://schemas.microsoft.com/office/drawing/2014/main" id="{08C885D8-8EB6-41C9-BFE3-C94A2D41F993}"/>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7" name="Freeform 412">
              <a:extLst>
                <a:ext uri="{FF2B5EF4-FFF2-40B4-BE49-F238E27FC236}">
                  <a16:creationId xmlns:a16="http://schemas.microsoft.com/office/drawing/2014/main" id="{CAED2C1E-E9A1-4667-937B-283A1283B591}"/>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8" name="Freeform 413">
              <a:extLst>
                <a:ext uri="{FF2B5EF4-FFF2-40B4-BE49-F238E27FC236}">
                  <a16:creationId xmlns:a16="http://schemas.microsoft.com/office/drawing/2014/main" id="{7EB5F263-44D6-4309-B66E-1F651C4522E8}"/>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199" name="TextBox 198">
              <a:extLst>
                <a:ext uri="{FF2B5EF4-FFF2-40B4-BE49-F238E27FC236}">
                  <a16:creationId xmlns:a16="http://schemas.microsoft.com/office/drawing/2014/main" id="{05AA4940-786B-4635-8F83-D0D4483EC3E7}"/>
                </a:ext>
              </a:extLst>
            </p:cNvPr>
            <p:cNvSpPr txBox="1"/>
            <p:nvPr/>
          </p:nvSpPr>
          <p:spPr>
            <a:xfrm>
              <a:off x="1077332"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00" name="TextBox 199">
              <a:extLst>
                <a:ext uri="{FF2B5EF4-FFF2-40B4-BE49-F238E27FC236}">
                  <a16:creationId xmlns:a16="http://schemas.microsoft.com/office/drawing/2014/main" id="{4E22F970-BFEF-4FF6-BCD9-35A4767B594F}"/>
                </a:ext>
              </a:extLst>
            </p:cNvPr>
            <p:cNvSpPr txBox="1"/>
            <p:nvPr/>
          </p:nvSpPr>
          <p:spPr>
            <a:xfrm>
              <a:off x="154926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01" name="TextBox 200">
              <a:extLst>
                <a:ext uri="{FF2B5EF4-FFF2-40B4-BE49-F238E27FC236}">
                  <a16:creationId xmlns:a16="http://schemas.microsoft.com/office/drawing/2014/main" id="{07FDACA2-BBF0-4902-BFBC-3D6B8FDEB1CD}"/>
                </a:ext>
              </a:extLst>
            </p:cNvPr>
            <p:cNvSpPr txBox="1"/>
            <p:nvPr/>
          </p:nvSpPr>
          <p:spPr>
            <a:xfrm>
              <a:off x="2027329"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02" name="TextBox 201">
              <a:extLst>
                <a:ext uri="{FF2B5EF4-FFF2-40B4-BE49-F238E27FC236}">
                  <a16:creationId xmlns:a16="http://schemas.microsoft.com/office/drawing/2014/main" id="{F9FE401F-A394-4C7B-8492-697FCF439DE1}"/>
                </a:ext>
              </a:extLst>
            </p:cNvPr>
            <p:cNvSpPr txBox="1"/>
            <p:nvPr/>
          </p:nvSpPr>
          <p:spPr>
            <a:xfrm>
              <a:off x="2503777" y="4322045"/>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03" name="TextBox 202">
              <a:extLst>
                <a:ext uri="{FF2B5EF4-FFF2-40B4-BE49-F238E27FC236}">
                  <a16:creationId xmlns:a16="http://schemas.microsoft.com/office/drawing/2014/main" id="{11352DAD-6C44-451F-AF29-495485D0216D}"/>
                </a:ext>
              </a:extLst>
            </p:cNvPr>
            <p:cNvSpPr txBox="1"/>
            <p:nvPr/>
          </p:nvSpPr>
          <p:spPr>
            <a:xfrm>
              <a:off x="2922405"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04" name="TextBox 203">
              <a:extLst>
                <a:ext uri="{FF2B5EF4-FFF2-40B4-BE49-F238E27FC236}">
                  <a16:creationId xmlns:a16="http://schemas.microsoft.com/office/drawing/2014/main" id="{A971860F-7ED9-4D23-A899-EA547D6AE205}"/>
                </a:ext>
              </a:extLst>
            </p:cNvPr>
            <p:cNvSpPr txBox="1"/>
            <p:nvPr/>
          </p:nvSpPr>
          <p:spPr>
            <a:xfrm>
              <a:off x="3389996" y="4322045"/>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05" name="TextBox 204">
              <a:extLst>
                <a:ext uri="{FF2B5EF4-FFF2-40B4-BE49-F238E27FC236}">
                  <a16:creationId xmlns:a16="http://schemas.microsoft.com/office/drawing/2014/main" id="{143BAC63-DB17-4A4A-BAD2-0218340B04E1}"/>
                </a:ext>
              </a:extLst>
            </p:cNvPr>
            <p:cNvSpPr txBox="1"/>
            <p:nvPr/>
          </p:nvSpPr>
          <p:spPr>
            <a:xfrm>
              <a:off x="3867977" y="4322045"/>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06" name="TextBox 205">
              <a:extLst>
                <a:ext uri="{FF2B5EF4-FFF2-40B4-BE49-F238E27FC236}">
                  <a16:creationId xmlns:a16="http://schemas.microsoft.com/office/drawing/2014/main" id="{BFAA3C3E-90F1-4EC6-BA27-F2B34CD590B3}"/>
                </a:ext>
              </a:extLst>
            </p:cNvPr>
            <p:cNvSpPr txBox="1"/>
            <p:nvPr/>
          </p:nvSpPr>
          <p:spPr>
            <a:xfrm>
              <a:off x="693990" y="408810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07" name="TextBox 206">
              <a:extLst>
                <a:ext uri="{FF2B5EF4-FFF2-40B4-BE49-F238E27FC236}">
                  <a16:creationId xmlns:a16="http://schemas.microsoft.com/office/drawing/2014/main" id="{F5054E23-726F-403D-9637-316D9F9A69EE}"/>
                </a:ext>
              </a:extLst>
            </p:cNvPr>
            <p:cNvSpPr txBox="1"/>
            <p:nvPr/>
          </p:nvSpPr>
          <p:spPr>
            <a:xfrm>
              <a:off x="693990" y="382083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08" name="TextBox 207">
              <a:extLst>
                <a:ext uri="{FF2B5EF4-FFF2-40B4-BE49-F238E27FC236}">
                  <a16:creationId xmlns:a16="http://schemas.microsoft.com/office/drawing/2014/main" id="{F50E61A6-7A45-4AD9-84AD-392BDB000937}"/>
                </a:ext>
              </a:extLst>
            </p:cNvPr>
            <p:cNvSpPr txBox="1"/>
            <p:nvPr/>
          </p:nvSpPr>
          <p:spPr>
            <a:xfrm>
              <a:off x="693989" y="355356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09" name="TextBox 208">
              <a:extLst>
                <a:ext uri="{FF2B5EF4-FFF2-40B4-BE49-F238E27FC236}">
                  <a16:creationId xmlns:a16="http://schemas.microsoft.com/office/drawing/2014/main" id="{02D3C7B4-9A8F-4711-81A5-3F36304DD4B9}"/>
                </a:ext>
              </a:extLst>
            </p:cNvPr>
            <p:cNvSpPr txBox="1"/>
            <p:nvPr/>
          </p:nvSpPr>
          <p:spPr>
            <a:xfrm>
              <a:off x="693989" y="3286299"/>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10" name="TextBox 209">
              <a:extLst>
                <a:ext uri="{FF2B5EF4-FFF2-40B4-BE49-F238E27FC236}">
                  <a16:creationId xmlns:a16="http://schemas.microsoft.com/office/drawing/2014/main" id="{0155754F-74EA-4F83-8DDD-EABB935851E8}"/>
                </a:ext>
              </a:extLst>
            </p:cNvPr>
            <p:cNvSpPr txBox="1"/>
            <p:nvPr/>
          </p:nvSpPr>
          <p:spPr>
            <a:xfrm>
              <a:off x="693989" y="301903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11" name="TextBox 210">
              <a:extLst>
                <a:ext uri="{FF2B5EF4-FFF2-40B4-BE49-F238E27FC236}">
                  <a16:creationId xmlns:a16="http://schemas.microsoft.com/office/drawing/2014/main" id="{10D5C69D-4869-43BA-8E56-2351C5FA7785}"/>
                </a:ext>
              </a:extLst>
            </p:cNvPr>
            <p:cNvSpPr txBox="1"/>
            <p:nvPr/>
          </p:nvSpPr>
          <p:spPr>
            <a:xfrm>
              <a:off x="693989" y="2751761"/>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12" name="TextBox 211">
              <a:extLst>
                <a:ext uri="{FF2B5EF4-FFF2-40B4-BE49-F238E27FC236}">
                  <a16:creationId xmlns:a16="http://schemas.microsoft.com/office/drawing/2014/main" id="{546D78F9-2219-4E70-86F4-282BD808E01E}"/>
                </a:ext>
              </a:extLst>
            </p:cNvPr>
            <p:cNvSpPr txBox="1"/>
            <p:nvPr/>
          </p:nvSpPr>
          <p:spPr>
            <a:xfrm>
              <a:off x="693989" y="2484493"/>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13" name="TextBox 212">
              <a:extLst>
                <a:ext uri="{FF2B5EF4-FFF2-40B4-BE49-F238E27FC236}">
                  <a16:creationId xmlns:a16="http://schemas.microsoft.com/office/drawing/2014/main" id="{DF9EA98C-7ABA-4CA8-B616-7FF57CB4CB03}"/>
                </a:ext>
              </a:extLst>
            </p:cNvPr>
            <p:cNvSpPr txBox="1"/>
            <p:nvPr/>
          </p:nvSpPr>
          <p:spPr>
            <a:xfrm>
              <a:off x="693989" y="2217225"/>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14" name="TextBox 213">
              <a:extLst>
                <a:ext uri="{FF2B5EF4-FFF2-40B4-BE49-F238E27FC236}">
                  <a16:creationId xmlns:a16="http://schemas.microsoft.com/office/drawing/2014/main" id="{0F02C686-22A0-4524-B98D-EFE873BD4891}"/>
                </a:ext>
              </a:extLst>
            </p:cNvPr>
            <p:cNvSpPr txBox="1"/>
            <p:nvPr/>
          </p:nvSpPr>
          <p:spPr>
            <a:xfrm>
              <a:off x="693989" y="1949957"/>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15" name="TextBox 214">
              <a:extLst>
                <a:ext uri="{FF2B5EF4-FFF2-40B4-BE49-F238E27FC236}">
                  <a16:creationId xmlns:a16="http://schemas.microsoft.com/office/drawing/2014/main" id="{49F4B784-2215-42DD-9317-B703F0C105D6}"/>
                </a:ext>
              </a:extLst>
            </p:cNvPr>
            <p:cNvSpPr txBox="1"/>
            <p:nvPr/>
          </p:nvSpPr>
          <p:spPr>
            <a:xfrm>
              <a:off x="2304970" y="4582612"/>
              <a:ext cx="6687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Months</a:t>
              </a:r>
            </a:p>
          </p:txBody>
        </p:sp>
        <p:grpSp>
          <p:nvGrpSpPr>
            <p:cNvPr id="216" name="Group 215">
              <a:extLst>
                <a:ext uri="{FF2B5EF4-FFF2-40B4-BE49-F238E27FC236}">
                  <a16:creationId xmlns:a16="http://schemas.microsoft.com/office/drawing/2014/main" id="{9692F309-7260-4AC2-B46D-E64DC52DEC0F}"/>
                </a:ext>
              </a:extLst>
            </p:cNvPr>
            <p:cNvGrpSpPr>
              <a:grpSpLocks noChangeAspect="1"/>
            </p:cNvGrpSpPr>
            <p:nvPr/>
          </p:nvGrpSpPr>
          <p:grpSpPr bwMode="auto">
            <a:xfrm>
              <a:off x="1211263" y="3409950"/>
              <a:ext cx="2843212" cy="827088"/>
              <a:chOff x="763" y="2148"/>
              <a:chExt cx="1791" cy="521"/>
            </a:xfrm>
          </p:grpSpPr>
          <p:sp>
            <p:nvSpPr>
              <p:cNvPr id="295" name="Freeform 5">
                <a:extLst>
                  <a:ext uri="{FF2B5EF4-FFF2-40B4-BE49-F238E27FC236}">
                    <a16:creationId xmlns:a16="http://schemas.microsoft.com/office/drawing/2014/main" id="{99FAC930-C132-46A4-B9B0-7592539523E8}"/>
                  </a:ext>
                </a:extLst>
              </p:cNvPr>
              <p:cNvSpPr>
                <a:spLocks/>
              </p:cNvSpPr>
              <p:nvPr/>
            </p:nvSpPr>
            <p:spPr bwMode="auto">
              <a:xfrm>
                <a:off x="779" y="2148"/>
                <a:ext cx="1775" cy="519"/>
              </a:xfrm>
              <a:custGeom>
                <a:avLst/>
                <a:gdLst>
                  <a:gd name="T0" fmla="*/ 0 w 1775"/>
                  <a:gd name="T1" fmla="*/ 514 h 519"/>
                  <a:gd name="T2" fmla="*/ 11 w 1775"/>
                  <a:gd name="T3" fmla="*/ 505 h 519"/>
                  <a:gd name="T4" fmla="*/ 16 w 1775"/>
                  <a:gd name="T5" fmla="*/ 500 h 519"/>
                  <a:gd name="T6" fmla="*/ 23 w 1775"/>
                  <a:gd name="T7" fmla="*/ 493 h 519"/>
                  <a:gd name="T8" fmla="*/ 25 w 1775"/>
                  <a:gd name="T9" fmla="*/ 484 h 519"/>
                  <a:gd name="T10" fmla="*/ 45 w 1775"/>
                  <a:gd name="T11" fmla="*/ 477 h 519"/>
                  <a:gd name="T12" fmla="*/ 91 w 1775"/>
                  <a:gd name="T13" fmla="*/ 463 h 519"/>
                  <a:gd name="T14" fmla="*/ 116 w 1775"/>
                  <a:gd name="T15" fmla="*/ 452 h 519"/>
                  <a:gd name="T16" fmla="*/ 162 w 1775"/>
                  <a:gd name="T17" fmla="*/ 445 h 519"/>
                  <a:gd name="T18" fmla="*/ 182 w 1775"/>
                  <a:gd name="T19" fmla="*/ 438 h 519"/>
                  <a:gd name="T20" fmla="*/ 249 w 1775"/>
                  <a:gd name="T21" fmla="*/ 429 h 519"/>
                  <a:gd name="T22" fmla="*/ 253 w 1775"/>
                  <a:gd name="T23" fmla="*/ 422 h 519"/>
                  <a:gd name="T24" fmla="*/ 258 w 1775"/>
                  <a:gd name="T25" fmla="*/ 417 h 519"/>
                  <a:gd name="T26" fmla="*/ 267 w 1775"/>
                  <a:gd name="T27" fmla="*/ 406 h 519"/>
                  <a:gd name="T28" fmla="*/ 308 w 1775"/>
                  <a:gd name="T29" fmla="*/ 406 h 519"/>
                  <a:gd name="T30" fmla="*/ 331 w 1775"/>
                  <a:gd name="T31" fmla="*/ 397 h 519"/>
                  <a:gd name="T32" fmla="*/ 388 w 1775"/>
                  <a:gd name="T33" fmla="*/ 385 h 519"/>
                  <a:gd name="T34" fmla="*/ 397 w 1775"/>
                  <a:gd name="T35" fmla="*/ 378 h 519"/>
                  <a:gd name="T36" fmla="*/ 406 w 1775"/>
                  <a:gd name="T37" fmla="*/ 371 h 519"/>
                  <a:gd name="T38" fmla="*/ 406 w 1775"/>
                  <a:gd name="T39" fmla="*/ 360 h 519"/>
                  <a:gd name="T40" fmla="*/ 442 w 1775"/>
                  <a:gd name="T41" fmla="*/ 350 h 519"/>
                  <a:gd name="T42" fmla="*/ 511 w 1775"/>
                  <a:gd name="T43" fmla="*/ 341 h 519"/>
                  <a:gd name="T44" fmla="*/ 541 w 1775"/>
                  <a:gd name="T45" fmla="*/ 332 h 519"/>
                  <a:gd name="T46" fmla="*/ 543 w 1775"/>
                  <a:gd name="T47" fmla="*/ 327 h 519"/>
                  <a:gd name="T48" fmla="*/ 588 w 1775"/>
                  <a:gd name="T49" fmla="*/ 316 h 519"/>
                  <a:gd name="T50" fmla="*/ 707 w 1775"/>
                  <a:gd name="T51" fmla="*/ 311 h 519"/>
                  <a:gd name="T52" fmla="*/ 739 w 1775"/>
                  <a:gd name="T53" fmla="*/ 307 h 519"/>
                  <a:gd name="T54" fmla="*/ 748 w 1775"/>
                  <a:gd name="T55" fmla="*/ 288 h 519"/>
                  <a:gd name="T56" fmla="*/ 766 w 1775"/>
                  <a:gd name="T57" fmla="*/ 277 h 519"/>
                  <a:gd name="T58" fmla="*/ 773 w 1775"/>
                  <a:gd name="T59" fmla="*/ 261 h 519"/>
                  <a:gd name="T60" fmla="*/ 864 w 1775"/>
                  <a:gd name="T61" fmla="*/ 254 h 519"/>
                  <a:gd name="T62" fmla="*/ 869 w 1775"/>
                  <a:gd name="T63" fmla="*/ 247 h 519"/>
                  <a:gd name="T64" fmla="*/ 876 w 1775"/>
                  <a:gd name="T65" fmla="*/ 238 h 519"/>
                  <a:gd name="T66" fmla="*/ 906 w 1775"/>
                  <a:gd name="T67" fmla="*/ 235 h 519"/>
                  <a:gd name="T68" fmla="*/ 908 w 1775"/>
                  <a:gd name="T69" fmla="*/ 228 h 519"/>
                  <a:gd name="T70" fmla="*/ 940 w 1775"/>
                  <a:gd name="T71" fmla="*/ 215 h 519"/>
                  <a:gd name="T72" fmla="*/ 990 w 1775"/>
                  <a:gd name="T73" fmla="*/ 201 h 519"/>
                  <a:gd name="T74" fmla="*/ 1013 w 1775"/>
                  <a:gd name="T75" fmla="*/ 189 h 519"/>
                  <a:gd name="T76" fmla="*/ 1045 w 1775"/>
                  <a:gd name="T77" fmla="*/ 187 h 519"/>
                  <a:gd name="T78" fmla="*/ 1127 w 1775"/>
                  <a:gd name="T79" fmla="*/ 175 h 519"/>
                  <a:gd name="T80" fmla="*/ 1154 w 1775"/>
                  <a:gd name="T81" fmla="*/ 159 h 519"/>
                  <a:gd name="T82" fmla="*/ 1225 w 1775"/>
                  <a:gd name="T83" fmla="*/ 139 h 519"/>
                  <a:gd name="T84" fmla="*/ 1225 w 1775"/>
                  <a:gd name="T85" fmla="*/ 123 h 519"/>
                  <a:gd name="T86" fmla="*/ 1307 w 1775"/>
                  <a:gd name="T87" fmla="*/ 102 h 519"/>
                  <a:gd name="T88" fmla="*/ 1344 w 1775"/>
                  <a:gd name="T89" fmla="*/ 86 h 519"/>
                  <a:gd name="T90" fmla="*/ 1442 w 1775"/>
                  <a:gd name="T91" fmla="*/ 60 h 519"/>
                  <a:gd name="T92" fmla="*/ 1460 w 1775"/>
                  <a:gd name="T93" fmla="*/ 35 h 519"/>
                  <a:gd name="T94" fmla="*/ 1690 w 1775"/>
                  <a:gd name="T95"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5" h="519">
                    <a:moveTo>
                      <a:pt x="0" y="519"/>
                    </a:moveTo>
                    <a:lnTo>
                      <a:pt x="0" y="514"/>
                    </a:lnTo>
                    <a:lnTo>
                      <a:pt x="11" y="514"/>
                    </a:lnTo>
                    <a:lnTo>
                      <a:pt x="11" y="505"/>
                    </a:lnTo>
                    <a:lnTo>
                      <a:pt x="16" y="505"/>
                    </a:lnTo>
                    <a:lnTo>
                      <a:pt x="16" y="500"/>
                    </a:lnTo>
                    <a:lnTo>
                      <a:pt x="23" y="500"/>
                    </a:lnTo>
                    <a:lnTo>
                      <a:pt x="23" y="493"/>
                    </a:lnTo>
                    <a:lnTo>
                      <a:pt x="25" y="493"/>
                    </a:lnTo>
                    <a:lnTo>
                      <a:pt x="25" y="484"/>
                    </a:lnTo>
                    <a:lnTo>
                      <a:pt x="45" y="484"/>
                    </a:lnTo>
                    <a:lnTo>
                      <a:pt x="45" y="477"/>
                    </a:lnTo>
                    <a:lnTo>
                      <a:pt x="91" y="477"/>
                    </a:lnTo>
                    <a:lnTo>
                      <a:pt x="91" y="463"/>
                    </a:lnTo>
                    <a:lnTo>
                      <a:pt x="116" y="463"/>
                    </a:lnTo>
                    <a:lnTo>
                      <a:pt x="116" y="452"/>
                    </a:lnTo>
                    <a:lnTo>
                      <a:pt x="162" y="452"/>
                    </a:lnTo>
                    <a:lnTo>
                      <a:pt x="162" y="445"/>
                    </a:lnTo>
                    <a:lnTo>
                      <a:pt x="182" y="445"/>
                    </a:lnTo>
                    <a:lnTo>
                      <a:pt x="182" y="438"/>
                    </a:lnTo>
                    <a:lnTo>
                      <a:pt x="249" y="438"/>
                    </a:lnTo>
                    <a:lnTo>
                      <a:pt x="249" y="429"/>
                    </a:lnTo>
                    <a:lnTo>
                      <a:pt x="253" y="429"/>
                    </a:lnTo>
                    <a:lnTo>
                      <a:pt x="253" y="422"/>
                    </a:lnTo>
                    <a:lnTo>
                      <a:pt x="258" y="422"/>
                    </a:lnTo>
                    <a:lnTo>
                      <a:pt x="258" y="417"/>
                    </a:lnTo>
                    <a:lnTo>
                      <a:pt x="267" y="417"/>
                    </a:lnTo>
                    <a:lnTo>
                      <a:pt x="267" y="406"/>
                    </a:lnTo>
                    <a:lnTo>
                      <a:pt x="303" y="406"/>
                    </a:lnTo>
                    <a:lnTo>
                      <a:pt x="308" y="406"/>
                    </a:lnTo>
                    <a:lnTo>
                      <a:pt x="308" y="397"/>
                    </a:lnTo>
                    <a:lnTo>
                      <a:pt x="331" y="397"/>
                    </a:lnTo>
                    <a:lnTo>
                      <a:pt x="331" y="385"/>
                    </a:lnTo>
                    <a:lnTo>
                      <a:pt x="388" y="385"/>
                    </a:lnTo>
                    <a:lnTo>
                      <a:pt x="388" y="378"/>
                    </a:lnTo>
                    <a:lnTo>
                      <a:pt x="397" y="378"/>
                    </a:lnTo>
                    <a:lnTo>
                      <a:pt x="397" y="371"/>
                    </a:lnTo>
                    <a:lnTo>
                      <a:pt x="406" y="371"/>
                    </a:lnTo>
                    <a:lnTo>
                      <a:pt x="406" y="362"/>
                    </a:lnTo>
                    <a:lnTo>
                      <a:pt x="406" y="360"/>
                    </a:lnTo>
                    <a:lnTo>
                      <a:pt x="442" y="360"/>
                    </a:lnTo>
                    <a:lnTo>
                      <a:pt x="442" y="350"/>
                    </a:lnTo>
                    <a:lnTo>
                      <a:pt x="511" y="350"/>
                    </a:lnTo>
                    <a:lnTo>
                      <a:pt x="511" y="341"/>
                    </a:lnTo>
                    <a:lnTo>
                      <a:pt x="541" y="341"/>
                    </a:lnTo>
                    <a:lnTo>
                      <a:pt x="541" y="332"/>
                    </a:lnTo>
                    <a:lnTo>
                      <a:pt x="543" y="332"/>
                    </a:lnTo>
                    <a:lnTo>
                      <a:pt x="543" y="327"/>
                    </a:lnTo>
                    <a:lnTo>
                      <a:pt x="588" y="327"/>
                    </a:lnTo>
                    <a:lnTo>
                      <a:pt x="588" y="316"/>
                    </a:lnTo>
                    <a:lnTo>
                      <a:pt x="707" y="316"/>
                    </a:lnTo>
                    <a:lnTo>
                      <a:pt x="707" y="311"/>
                    </a:lnTo>
                    <a:lnTo>
                      <a:pt x="739" y="311"/>
                    </a:lnTo>
                    <a:lnTo>
                      <a:pt x="739" y="307"/>
                    </a:lnTo>
                    <a:lnTo>
                      <a:pt x="748" y="307"/>
                    </a:lnTo>
                    <a:lnTo>
                      <a:pt x="748" y="288"/>
                    </a:lnTo>
                    <a:lnTo>
                      <a:pt x="766" y="288"/>
                    </a:lnTo>
                    <a:lnTo>
                      <a:pt x="766" y="277"/>
                    </a:lnTo>
                    <a:lnTo>
                      <a:pt x="773" y="277"/>
                    </a:lnTo>
                    <a:lnTo>
                      <a:pt x="773" y="261"/>
                    </a:lnTo>
                    <a:lnTo>
                      <a:pt x="864" y="261"/>
                    </a:lnTo>
                    <a:lnTo>
                      <a:pt x="864" y="254"/>
                    </a:lnTo>
                    <a:lnTo>
                      <a:pt x="869" y="254"/>
                    </a:lnTo>
                    <a:lnTo>
                      <a:pt x="869" y="247"/>
                    </a:lnTo>
                    <a:lnTo>
                      <a:pt x="876" y="247"/>
                    </a:lnTo>
                    <a:lnTo>
                      <a:pt x="876" y="238"/>
                    </a:lnTo>
                    <a:lnTo>
                      <a:pt x="906" y="238"/>
                    </a:lnTo>
                    <a:lnTo>
                      <a:pt x="906" y="235"/>
                    </a:lnTo>
                    <a:lnTo>
                      <a:pt x="908" y="235"/>
                    </a:lnTo>
                    <a:lnTo>
                      <a:pt x="908" y="228"/>
                    </a:lnTo>
                    <a:lnTo>
                      <a:pt x="940" y="228"/>
                    </a:lnTo>
                    <a:lnTo>
                      <a:pt x="940" y="215"/>
                    </a:lnTo>
                    <a:lnTo>
                      <a:pt x="990" y="215"/>
                    </a:lnTo>
                    <a:lnTo>
                      <a:pt x="990" y="201"/>
                    </a:lnTo>
                    <a:lnTo>
                      <a:pt x="1013" y="201"/>
                    </a:lnTo>
                    <a:lnTo>
                      <a:pt x="1013" y="189"/>
                    </a:lnTo>
                    <a:lnTo>
                      <a:pt x="1013" y="187"/>
                    </a:lnTo>
                    <a:lnTo>
                      <a:pt x="1045" y="187"/>
                    </a:lnTo>
                    <a:lnTo>
                      <a:pt x="1045" y="175"/>
                    </a:lnTo>
                    <a:lnTo>
                      <a:pt x="1127" y="175"/>
                    </a:lnTo>
                    <a:lnTo>
                      <a:pt x="1127" y="159"/>
                    </a:lnTo>
                    <a:lnTo>
                      <a:pt x="1154" y="159"/>
                    </a:lnTo>
                    <a:lnTo>
                      <a:pt x="1154" y="139"/>
                    </a:lnTo>
                    <a:lnTo>
                      <a:pt x="1225" y="139"/>
                    </a:lnTo>
                    <a:lnTo>
                      <a:pt x="1225" y="125"/>
                    </a:lnTo>
                    <a:lnTo>
                      <a:pt x="1225" y="123"/>
                    </a:lnTo>
                    <a:lnTo>
                      <a:pt x="1307" y="123"/>
                    </a:lnTo>
                    <a:lnTo>
                      <a:pt x="1307" y="102"/>
                    </a:lnTo>
                    <a:lnTo>
                      <a:pt x="1344" y="102"/>
                    </a:lnTo>
                    <a:lnTo>
                      <a:pt x="1344" y="86"/>
                    </a:lnTo>
                    <a:lnTo>
                      <a:pt x="1442" y="86"/>
                    </a:lnTo>
                    <a:lnTo>
                      <a:pt x="1442" y="60"/>
                    </a:lnTo>
                    <a:lnTo>
                      <a:pt x="1460" y="60"/>
                    </a:lnTo>
                    <a:lnTo>
                      <a:pt x="1460" y="35"/>
                    </a:lnTo>
                    <a:lnTo>
                      <a:pt x="1690" y="35"/>
                    </a:lnTo>
                    <a:lnTo>
                      <a:pt x="1690" y="0"/>
                    </a:lnTo>
                    <a:lnTo>
                      <a:pt x="1775" y="0"/>
                    </a:lnTo>
                  </a:path>
                </a:pathLst>
              </a:custGeom>
              <a:noFill/>
              <a:ln w="28575" cap="flat">
                <a:solidFill>
                  <a:srgbClr val="97BA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6" name="Freeform 6">
                <a:extLst>
                  <a:ext uri="{FF2B5EF4-FFF2-40B4-BE49-F238E27FC236}">
                    <a16:creationId xmlns:a16="http://schemas.microsoft.com/office/drawing/2014/main" id="{470763CD-BDF4-440C-A190-599C6E89607D}"/>
                  </a:ext>
                </a:extLst>
              </p:cNvPr>
              <p:cNvSpPr>
                <a:spLocks/>
              </p:cNvSpPr>
              <p:nvPr/>
            </p:nvSpPr>
            <p:spPr bwMode="auto">
              <a:xfrm>
                <a:off x="763" y="2310"/>
                <a:ext cx="1777" cy="359"/>
              </a:xfrm>
              <a:custGeom>
                <a:avLst/>
                <a:gdLst>
                  <a:gd name="T0" fmla="*/ 25 w 779"/>
                  <a:gd name="T1" fmla="*/ 156 h 156"/>
                  <a:gd name="T2" fmla="*/ 25 w 779"/>
                  <a:gd name="T3" fmla="*/ 152 h 156"/>
                  <a:gd name="T4" fmla="*/ 38 w 779"/>
                  <a:gd name="T5" fmla="*/ 147 h 156"/>
                  <a:gd name="T6" fmla="*/ 44 w 779"/>
                  <a:gd name="T7" fmla="*/ 144 h 156"/>
                  <a:gd name="T8" fmla="*/ 82 w 779"/>
                  <a:gd name="T9" fmla="*/ 140 h 156"/>
                  <a:gd name="T10" fmla="*/ 91 w 779"/>
                  <a:gd name="T11" fmla="*/ 137 h 156"/>
                  <a:gd name="T12" fmla="*/ 102 w 779"/>
                  <a:gd name="T13" fmla="*/ 133 h 156"/>
                  <a:gd name="T14" fmla="*/ 118 w 779"/>
                  <a:gd name="T15" fmla="*/ 130 h 156"/>
                  <a:gd name="T16" fmla="*/ 120 w 779"/>
                  <a:gd name="T17" fmla="*/ 127 h 156"/>
                  <a:gd name="T18" fmla="*/ 123 w 779"/>
                  <a:gd name="T19" fmla="*/ 124 h 156"/>
                  <a:gd name="T20" fmla="*/ 127 w 779"/>
                  <a:gd name="T21" fmla="*/ 121 h 156"/>
                  <a:gd name="T22" fmla="*/ 143 w 779"/>
                  <a:gd name="T23" fmla="*/ 117 h 156"/>
                  <a:gd name="T24" fmla="*/ 148 w 779"/>
                  <a:gd name="T25" fmla="*/ 113 h 156"/>
                  <a:gd name="T26" fmla="*/ 150 w 779"/>
                  <a:gd name="T27" fmla="*/ 110 h 156"/>
                  <a:gd name="T28" fmla="*/ 155 w 779"/>
                  <a:gd name="T29" fmla="*/ 107 h 156"/>
                  <a:gd name="T30" fmla="*/ 159 w 779"/>
                  <a:gd name="T31" fmla="*/ 101 h 156"/>
                  <a:gd name="T32" fmla="*/ 198 w 779"/>
                  <a:gd name="T33" fmla="*/ 97 h 156"/>
                  <a:gd name="T34" fmla="*/ 209 w 779"/>
                  <a:gd name="T35" fmla="*/ 94 h 156"/>
                  <a:gd name="T36" fmla="*/ 257 w 779"/>
                  <a:gd name="T37" fmla="*/ 89 h 156"/>
                  <a:gd name="T38" fmla="*/ 278 w 779"/>
                  <a:gd name="T39" fmla="*/ 83 h 156"/>
                  <a:gd name="T40" fmla="*/ 309 w 779"/>
                  <a:gd name="T41" fmla="*/ 80 h 156"/>
                  <a:gd name="T42" fmla="*/ 329 w 779"/>
                  <a:gd name="T43" fmla="*/ 80 h 156"/>
                  <a:gd name="T44" fmla="*/ 330 w 779"/>
                  <a:gd name="T45" fmla="*/ 77 h 156"/>
                  <a:gd name="T46" fmla="*/ 366 w 779"/>
                  <a:gd name="T47" fmla="*/ 74 h 156"/>
                  <a:gd name="T48" fmla="*/ 406 w 779"/>
                  <a:gd name="T49" fmla="*/ 70 h 156"/>
                  <a:gd name="T50" fmla="*/ 435 w 779"/>
                  <a:gd name="T51" fmla="*/ 65 h 156"/>
                  <a:gd name="T52" fmla="*/ 467 w 779"/>
                  <a:gd name="T53" fmla="*/ 61 h 156"/>
                  <a:gd name="T54" fmla="*/ 505 w 779"/>
                  <a:gd name="T55" fmla="*/ 53 h 156"/>
                  <a:gd name="T56" fmla="*/ 518 w 779"/>
                  <a:gd name="T57" fmla="*/ 48 h 156"/>
                  <a:gd name="T58" fmla="*/ 568 w 779"/>
                  <a:gd name="T59" fmla="*/ 41 h 156"/>
                  <a:gd name="T60" fmla="*/ 569 w 779"/>
                  <a:gd name="T61" fmla="*/ 34 h 156"/>
                  <a:gd name="T62" fmla="*/ 625 w 779"/>
                  <a:gd name="T63" fmla="*/ 24 h 156"/>
                  <a:gd name="T64" fmla="*/ 678 w 779"/>
                  <a:gd name="T65" fmla="*/ 13 h 156"/>
                  <a:gd name="T66" fmla="*/ 691 w 779"/>
                  <a:gd name="T6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9" h="156">
                    <a:moveTo>
                      <a:pt x="0" y="156"/>
                    </a:moveTo>
                    <a:cubicBezTo>
                      <a:pt x="25" y="156"/>
                      <a:pt x="25" y="156"/>
                      <a:pt x="25" y="156"/>
                    </a:cubicBezTo>
                    <a:cubicBezTo>
                      <a:pt x="25" y="153"/>
                      <a:pt x="25" y="153"/>
                      <a:pt x="25" y="153"/>
                    </a:cubicBezTo>
                    <a:cubicBezTo>
                      <a:pt x="25" y="152"/>
                      <a:pt x="25" y="152"/>
                      <a:pt x="25" y="152"/>
                    </a:cubicBezTo>
                    <a:cubicBezTo>
                      <a:pt x="38" y="152"/>
                      <a:pt x="38" y="152"/>
                      <a:pt x="38" y="152"/>
                    </a:cubicBezTo>
                    <a:cubicBezTo>
                      <a:pt x="38" y="147"/>
                      <a:pt x="38" y="147"/>
                      <a:pt x="38" y="147"/>
                    </a:cubicBezTo>
                    <a:cubicBezTo>
                      <a:pt x="44" y="147"/>
                      <a:pt x="44" y="147"/>
                      <a:pt x="44" y="147"/>
                    </a:cubicBezTo>
                    <a:cubicBezTo>
                      <a:pt x="44" y="144"/>
                      <a:pt x="44" y="144"/>
                      <a:pt x="44" y="144"/>
                    </a:cubicBezTo>
                    <a:cubicBezTo>
                      <a:pt x="82" y="144"/>
                      <a:pt x="82" y="144"/>
                      <a:pt x="82" y="144"/>
                    </a:cubicBezTo>
                    <a:cubicBezTo>
                      <a:pt x="82" y="140"/>
                      <a:pt x="82" y="140"/>
                      <a:pt x="82" y="140"/>
                    </a:cubicBezTo>
                    <a:cubicBezTo>
                      <a:pt x="91" y="140"/>
                      <a:pt x="91" y="140"/>
                      <a:pt x="91" y="140"/>
                    </a:cubicBezTo>
                    <a:cubicBezTo>
                      <a:pt x="91" y="137"/>
                      <a:pt x="91" y="137"/>
                      <a:pt x="91" y="137"/>
                    </a:cubicBezTo>
                    <a:cubicBezTo>
                      <a:pt x="102" y="137"/>
                      <a:pt x="102" y="137"/>
                      <a:pt x="102" y="137"/>
                    </a:cubicBezTo>
                    <a:cubicBezTo>
                      <a:pt x="102" y="133"/>
                      <a:pt x="102" y="133"/>
                      <a:pt x="102" y="133"/>
                    </a:cubicBezTo>
                    <a:cubicBezTo>
                      <a:pt x="118" y="133"/>
                      <a:pt x="118" y="133"/>
                      <a:pt x="118" y="133"/>
                    </a:cubicBezTo>
                    <a:cubicBezTo>
                      <a:pt x="118" y="130"/>
                      <a:pt x="118" y="130"/>
                      <a:pt x="118" y="130"/>
                    </a:cubicBezTo>
                    <a:cubicBezTo>
                      <a:pt x="120" y="130"/>
                      <a:pt x="120" y="130"/>
                      <a:pt x="120" y="130"/>
                    </a:cubicBezTo>
                    <a:cubicBezTo>
                      <a:pt x="120" y="127"/>
                      <a:pt x="120" y="127"/>
                      <a:pt x="120" y="127"/>
                    </a:cubicBezTo>
                    <a:cubicBezTo>
                      <a:pt x="123" y="127"/>
                      <a:pt x="123" y="127"/>
                      <a:pt x="123" y="127"/>
                    </a:cubicBezTo>
                    <a:cubicBezTo>
                      <a:pt x="123" y="124"/>
                      <a:pt x="123" y="124"/>
                      <a:pt x="123" y="124"/>
                    </a:cubicBezTo>
                    <a:cubicBezTo>
                      <a:pt x="127" y="124"/>
                      <a:pt x="127" y="124"/>
                      <a:pt x="127" y="124"/>
                    </a:cubicBezTo>
                    <a:cubicBezTo>
                      <a:pt x="127" y="121"/>
                      <a:pt x="127" y="121"/>
                      <a:pt x="127" y="121"/>
                    </a:cubicBezTo>
                    <a:cubicBezTo>
                      <a:pt x="143" y="121"/>
                      <a:pt x="143" y="121"/>
                      <a:pt x="143" y="121"/>
                    </a:cubicBezTo>
                    <a:cubicBezTo>
                      <a:pt x="143" y="117"/>
                      <a:pt x="143" y="117"/>
                      <a:pt x="143" y="117"/>
                    </a:cubicBezTo>
                    <a:cubicBezTo>
                      <a:pt x="148" y="117"/>
                      <a:pt x="148" y="117"/>
                      <a:pt x="148" y="117"/>
                    </a:cubicBezTo>
                    <a:cubicBezTo>
                      <a:pt x="148" y="113"/>
                      <a:pt x="148" y="113"/>
                      <a:pt x="148" y="113"/>
                    </a:cubicBezTo>
                    <a:cubicBezTo>
                      <a:pt x="150" y="113"/>
                      <a:pt x="150" y="113"/>
                      <a:pt x="150" y="113"/>
                    </a:cubicBezTo>
                    <a:cubicBezTo>
                      <a:pt x="150" y="110"/>
                      <a:pt x="150" y="110"/>
                      <a:pt x="150" y="110"/>
                    </a:cubicBezTo>
                    <a:cubicBezTo>
                      <a:pt x="155" y="110"/>
                      <a:pt x="155" y="110"/>
                      <a:pt x="155" y="110"/>
                    </a:cubicBezTo>
                    <a:cubicBezTo>
                      <a:pt x="155" y="107"/>
                      <a:pt x="155" y="107"/>
                      <a:pt x="155" y="107"/>
                    </a:cubicBezTo>
                    <a:cubicBezTo>
                      <a:pt x="159" y="107"/>
                      <a:pt x="159" y="107"/>
                      <a:pt x="159" y="107"/>
                    </a:cubicBezTo>
                    <a:cubicBezTo>
                      <a:pt x="159" y="101"/>
                      <a:pt x="159" y="101"/>
                      <a:pt x="159" y="101"/>
                    </a:cubicBezTo>
                    <a:cubicBezTo>
                      <a:pt x="198" y="101"/>
                      <a:pt x="198" y="101"/>
                      <a:pt x="198" y="101"/>
                    </a:cubicBezTo>
                    <a:cubicBezTo>
                      <a:pt x="198" y="97"/>
                      <a:pt x="198" y="97"/>
                      <a:pt x="198" y="97"/>
                    </a:cubicBezTo>
                    <a:cubicBezTo>
                      <a:pt x="209" y="97"/>
                      <a:pt x="209" y="97"/>
                      <a:pt x="209" y="97"/>
                    </a:cubicBezTo>
                    <a:cubicBezTo>
                      <a:pt x="209" y="94"/>
                      <a:pt x="209" y="94"/>
                      <a:pt x="209" y="94"/>
                    </a:cubicBezTo>
                    <a:cubicBezTo>
                      <a:pt x="257" y="94"/>
                      <a:pt x="257" y="94"/>
                      <a:pt x="257" y="94"/>
                    </a:cubicBezTo>
                    <a:cubicBezTo>
                      <a:pt x="257" y="89"/>
                      <a:pt x="257" y="89"/>
                      <a:pt x="257" y="89"/>
                    </a:cubicBezTo>
                    <a:cubicBezTo>
                      <a:pt x="278" y="89"/>
                      <a:pt x="278" y="89"/>
                      <a:pt x="278" y="89"/>
                    </a:cubicBezTo>
                    <a:cubicBezTo>
                      <a:pt x="278" y="83"/>
                      <a:pt x="278" y="83"/>
                      <a:pt x="278" y="83"/>
                    </a:cubicBezTo>
                    <a:cubicBezTo>
                      <a:pt x="309" y="83"/>
                      <a:pt x="309" y="83"/>
                      <a:pt x="309" y="83"/>
                    </a:cubicBezTo>
                    <a:cubicBezTo>
                      <a:pt x="309" y="80"/>
                      <a:pt x="309" y="80"/>
                      <a:pt x="309" y="80"/>
                    </a:cubicBezTo>
                    <a:cubicBezTo>
                      <a:pt x="327" y="80"/>
                      <a:pt x="327" y="80"/>
                      <a:pt x="327" y="80"/>
                    </a:cubicBezTo>
                    <a:cubicBezTo>
                      <a:pt x="329" y="80"/>
                      <a:pt x="329" y="80"/>
                      <a:pt x="329" y="80"/>
                    </a:cubicBezTo>
                    <a:cubicBezTo>
                      <a:pt x="329" y="77"/>
                      <a:pt x="329" y="77"/>
                      <a:pt x="329" y="77"/>
                    </a:cubicBezTo>
                    <a:cubicBezTo>
                      <a:pt x="330" y="77"/>
                      <a:pt x="330" y="77"/>
                      <a:pt x="330" y="77"/>
                    </a:cubicBezTo>
                    <a:cubicBezTo>
                      <a:pt x="330" y="74"/>
                      <a:pt x="330" y="74"/>
                      <a:pt x="330" y="74"/>
                    </a:cubicBezTo>
                    <a:cubicBezTo>
                      <a:pt x="366" y="74"/>
                      <a:pt x="366" y="74"/>
                      <a:pt x="366" y="74"/>
                    </a:cubicBezTo>
                    <a:cubicBezTo>
                      <a:pt x="366" y="70"/>
                      <a:pt x="366" y="70"/>
                      <a:pt x="366" y="70"/>
                    </a:cubicBezTo>
                    <a:cubicBezTo>
                      <a:pt x="406" y="70"/>
                      <a:pt x="406" y="70"/>
                      <a:pt x="406" y="70"/>
                    </a:cubicBezTo>
                    <a:cubicBezTo>
                      <a:pt x="406" y="65"/>
                      <a:pt x="406" y="65"/>
                      <a:pt x="406" y="65"/>
                    </a:cubicBezTo>
                    <a:cubicBezTo>
                      <a:pt x="435" y="65"/>
                      <a:pt x="435" y="65"/>
                      <a:pt x="435" y="65"/>
                    </a:cubicBezTo>
                    <a:cubicBezTo>
                      <a:pt x="435" y="61"/>
                      <a:pt x="435" y="61"/>
                      <a:pt x="435" y="61"/>
                    </a:cubicBezTo>
                    <a:cubicBezTo>
                      <a:pt x="467" y="61"/>
                      <a:pt x="467" y="61"/>
                      <a:pt x="467" y="61"/>
                    </a:cubicBezTo>
                    <a:cubicBezTo>
                      <a:pt x="467" y="53"/>
                      <a:pt x="467" y="53"/>
                      <a:pt x="467" y="53"/>
                    </a:cubicBezTo>
                    <a:cubicBezTo>
                      <a:pt x="505" y="53"/>
                      <a:pt x="505" y="53"/>
                      <a:pt x="505" y="53"/>
                    </a:cubicBezTo>
                    <a:cubicBezTo>
                      <a:pt x="505" y="48"/>
                      <a:pt x="505" y="48"/>
                      <a:pt x="505" y="48"/>
                    </a:cubicBezTo>
                    <a:cubicBezTo>
                      <a:pt x="518" y="48"/>
                      <a:pt x="518" y="48"/>
                      <a:pt x="518" y="48"/>
                    </a:cubicBezTo>
                    <a:cubicBezTo>
                      <a:pt x="518" y="41"/>
                      <a:pt x="518" y="41"/>
                      <a:pt x="518" y="41"/>
                    </a:cubicBezTo>
                    <a:cubicBezTo>
                      <a:pt x="568" y="41"/>
                      <a:pt x="568" y="41"/>
                      <a:pt x="568" y="41"/>
                    </a:cubicBezTo>
                    <a:cubicBezTo>
                      <a:pt x="569" y="41"/>
                      <a:pt x="569" y="41"/>
                      <a:pt x="569" y="41"/>
                    </a:cubicBezTo>
                    <a:cubicBezTo>
                      <a:pt x="569" y="41"/>
                      <a:pt x="569" y="33"/>
                      <a:pt x="569" y="34"/>
                    </a:cubicBezTo>
                    <a:cubicBezTo>
                      <a:pt x="569" y="34"/>
                      <a:pt x="625" y="34"/>
                      <a:pt x="625" y="34"/>
                    </a:cubicBezTo>
                    <a:cubicBezTo>
                      <a:pt x="625" y="24"/>
                      <a:pt x="625" y="24"/>
                      <a:pt x="625" y="24"/>
                    </a:cubicBezTo>
                    <a:cubicBezTo>
                      <a:pt x="678" y="24"/>
                      <a:pt x="678" y="24"/>
                      <a:pt x="678" y="24"/>
                    </a:cubicBezTo>
                    <a:cubicBezTo>
                      <a:pt x="678" y="13"/>
                      <a:pt x="678" y="13"/>
                      <a:pt x="678" y="13"/>
                    </a:cubicBezTo>
                    <a:cubicBezTo>
                      <a:pt x="691" y="13"/>
                      <a:pt x="691" y="13"/>
                      <a:pt x="691" y="13"/>
                    </a:cubicBezTo>
                    <a:cubicBezTo>
                      <a:pt x="691" y="0"/>
                      <a:pt x="691" y="0"/>
                      <a:pt x="691" y="0"/>
                    </a:cubicBezTo>
                    <a:cubicBezTo>
                      <a:pt x="779" y="0"/>
                      <a:pt x="779" y="0"/>
                      <a:pt x="779" y="0"/>
                    </a:cubicBez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grpSp>
        <p:sp>
          <p:nvSpPr>
            <p:cNvPr id="217" name="TextBox 216">
              <a:extLst>
                <a:ext uri="{FF2B5EF4-FFF2-40B4-BE49-F238E27FC236}">
                  <a16:creationId xmlns:a16="http://schemas.microsoft.com/office/drawing/2014/main" id="{E9234FBB-6C1F-4037-A4A0-E2370C85102E}"/>
                </a:ext>
              </a:extLst>
            </p:cNvPr>
            <p:cNvSpPr txBox="1"/>
            <p:nvPr/>
          </p:nvSpPr>
          <p:spPr>
            <a:xfrm rot="16200000">
              <a:off x="-169102" y="3034950"/>
              <a:ext cx="141256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Cumulative hazard</a:t>
              </a:r>
            </a:p>
          </p:txBody>
        </p:sp>
        <p:sp>
          <p:nvSpPr>
            <p:cNvPr id="218" name="TextBox 217">
              <a:extLst>
                <a:ext uri="{FF2B5EF4-FFF2-40B4-BE49-F238E27FC236}">
                  <a16:creationId xmlns:a16="http://schemas.microsoft.com/office/drawing/2014/main" id="{8BE5F627-8A95-446E-8105-F5DA2EC7158C}"/>
                </a:ext>
              </a:extLst>
            </p:cNvPr>
            <p:cNvSpPr txBox="1"/>
            <p:nvPr/>
          </p:nvSpPr>
          <p:spPr>
            <a:xfrm>
              <a:off x="2908398" y="3296029"/>
              <a:ext cx="478016" cy="307777"/>
            </a:xfrm>
            <a:prstGeom prst="rect">
              <a:avLst/>
            </a:prstGeom>
            <a:noFill/>
          </p:spPr>
          <p:txBody>
            <a:bodyPr wrap="none" rtlCol="0">
              <a:spAutoFit/>
            </a:bodyPr>
            <a:lstStyle/>
            <a:p>
              <a:pPr algn="ctr" defTabSz="914400">
                <a:defRPr/>
              </a:pPr>
              <a:r>
                <a:rPr lang="en-GB" sz="1400" kern="0">
                  <a:solidFill>
                    <a:prstClr val="black"/>
                  </a:solidFill>
                  <a:latin typeface="Arial Narrow" panose="020B0606020202030204" pitchFamily="34" charset="0"/>
                </a:rPr>
                <a:t>ASA</a:t>
              </a:r>
              <a:endParaRPr lang="en-GB" sz="1400" kern="0" dirty="0">
                <a:solidFill>
                  <a:prstClr val="black"/>
                </a:solidFill>
                <a:latin typeface="Arial Narrow" panose="020B0606020202030204" pitchFamily="34" charset="0"/>
              </a:endParaRPr>
            </a:p>
          </p:txBody>
        </p:sp>
        <p:sp>
          <p:nvSpPr>
            <p:cNvPr id="219" name="TextBox 218">
              <a:extLst>
                <a:ext uri="{FF2B5EF4-FFF2-40B4-BE49-F238E27FC236}">
                  <a16:creationId xmlns:a16="http://schemas.microsoft.com/office/drawing/2014/main" id="{E0C63797-6AD4-4480-A055-7FB9EC20FCD3}"/>
                </a:ext>
              </a:extLst>
            </p:cNvPr>
            <p:cNvSpPr txBox="1"/>
            <p:nvPr/>
          </p:nvSpPr>
          <p:spPr>
            <a:xfrm>
              <a:off x="3244637" y="3777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0" name="TextBox 219">
              <a:extLst>
                <a:ext uri="{FF2B5EF4-FFF2-40B4-BE49-F238E27FC236}">
                  <a16:creationId xmlns:a16="http://schemas.microsoft.com/office/drawing/2014/main" id="{64A288BD-EAF5-458A-937F-F84B9FA98175}"/>
                </a:ext>
              </a:extLst>
            </p:cNvPr>
            <p:cNvSpPr txBox="1"/>
            <p:nvPr/>
          </p:nvSpPr>
          <p:spPr>
            <a:xfrm>
              <a:off x="163730" y="4776186"/>
              <a:ext cx="899605" cy="307777"/>
            </a:xfrm>
            <a:prstGeom prst="rect">
              <a:avLst/>
            </a:prstGeom>
            <a:noFill/>
          </p:spPr>
          <p:txBody>
            <a:bodyPr wrap="none" rtlCol="0">
              <a:spAutoFit/>
            </a:bodyPr>
            <a:lstStyle/>
            <a:p>
              <a:pPr defTabSz="914400">
                <a:defRPr/>
              </a:pPr>
              <a:r>
                <a:rPr lang="en-GB" sz="1400" b="1" kern="0" dirty="0">
                  <a:solidFill>
                    <a:prstClr val="black"/>
                  </a:solidFill>
                  <a:latin typeface="Arial Narrow" panose="020B0606020202030204" pitchFamily="34" charset="0"/>
                </a:rPr>
                <a:t>No. at risk</a:t>
              </a:r>
            </a:p>
          </p:txBody>
        </p:sp>
        <p:sp>
          <p:nvSpPr>
            <p:cNvPr id="221" name="TextBox 220">
              <a:extLst>
                <a:ext uri="{FF2B5EF4-FFF2-40B4-BE49-F238E27FC236}">
                  <a16:creationId xmlns:a16="http://schemas.microsoft.com/office/drawing/2014/main" id="{1085E97B-9425-40F1-8268-D1AD5B95BDCC}"/>
                </a:ext>
              </a:extLst>
            </p:cNvPr>
            <p:cNvSpPr txBox="1"/>
            <p:nvPr/>
          </p:nvSpPr>
          <p:spPr>
            <a:xfrm>
              <a:off x="176553" y="4978549"/>
              <a:ext cx="47801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ASA</a:t>
              </a:r>
            </a:p>
          </p:txBody>
        </p:sp>
        <p:sp>
          <p:nvSpPr>
            <p:cNvPr id="222" name="TextBox 221">
              <a:extLst>
                <a:ext uri="{FF2B5EF4-FFF2-40B4-BE49-F238E27FC236}">
                  <a16:creationId xmlns:a16="http://schemas.microsoft.com/office/drawing/2014/main" id="{A146179D-3283-4B37-834F-2C4824DB887D}"/>
                </a:ext>
              </a:extLst>
            </p:cNvPr>
            <p:cNvSpPr txBox="1"/>
            <p:nvPr/>
          </p:nvSpPr>
          <p:spPr>
            <a:xfrm>
              <a:off x="176553" y="5176264"/>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23" name="TextBox 222">
              <a:extLst>
                <a:ext uri="{FF2B5EF4-FFF2-40B4-BE49-F238E27FC236}">
                  <a16:creationId xmlns:a16="http://schemas.microsoft.com/office/drawing/2014/main" id="{60DB0DBF-3EF8-48A0-8C0A-07F1204FF6BB}"/>
                </a:ext>
              </a:extLst>
            </p:cNvPr>
            <p:cNvSpPr txBox="1"/>
            <p:nvPr/>
          </p:nvSpPr>
          <p:spPr>
            <a:xfrm>
              <a:off x="952186" y="497382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1799</a:t>
              </a:r>
            </a:p>
          </p:txBody>
        </p:sp>
        <p:sp>
          <p:nvSpPr>
            <p:cNvPr id="224" name="TextBox 223">
              <a:extLst>
                <a:ext uri="{FF2B5EF4-FFF2-40B4-BE49-F238E27FC236}">
                  <a16:creationId xmlns:a16="http://schemas.microsoft.com/office/drawing/2014/main" id="{3E208257-5EE5-4501-A07D-11D61F9A20F5}"/>
                </a:ext>
              </a:extLst>
            </p:cNvPr>
            <p:cNvSpPr txBox="1"/>
            <p:nvPr/>
          </p:nvSpPr>
          <p:spPr>
            <a:xfrm>
              <a:off x="95218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1901</a:t>
              </a:r>
            </a:p>
          </p:txBody>
        </p:sp>
        <p:sp>
          <p:nvSpPr>
            <p:cNvPr id="225" name="TextBox 224">
              <a:extLst>
                <a:ext uri="{FF2B5EF4-FFF2-40B4-BE49-F238E27FC236}">
                  <a16:creationId xmlns:a16="http://schemas.microsoft.com/office/drawing/2014/main" id="{BEBB5ECE-FF5F-42AD-9B69-542C0E6A7767}"/>
                </a:ext>
              </a:extLst>
            </p:cNvPr>
            <p:cNvSpPr txBox="1"/>
            <p:nvPr/>
          </p:nvSpPr>
          <p:spPr>
            <a:xfrm>
              <a:off x="1427488" y="4983407"/>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1766</a:t>
              </a:r>
            </a:p>
          </p:txBody>
        </p:sp>
        <p:sp>
          <p:nvSpPr>
            <p:cNvPr id="226" name="TextBox 225">
              <a:extLst>
                <a:ext uri="{FF2B5EF4-FFF2-40B4-BE49-F238E27FC236}">
                  <a16:creationId xmlns:a16="http://schemas.microsoft.com/office/drawing/2014/main" id="{A8892A89-2DDD-4761-A49C-CC838164225C}"/>
                </a:ext>
              </a:extLst>
            </p:cNvPr>
            <p:cNvSpPr txBox="1"/>
            <p:nvPr/>
          </p:nvSpPr>
          <p:spPr>
            <a:xfrm>
              <a:off x="1427488"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1869</a:t>
              </a:r>
            </a:p>
          </p:txBody>
        </p:sp>
        <p:sp>
          <p:nvSpPr>
            <p:cNvPr id="227" name="TextBox 226">
              <a:extLst>
                <a:ext uri="{FF2B5EF4-FFF2-40B4-BE49-F238E27FC236}">
                  <a16:creationId xmlns:a16="http://schemas.microsoft.com/office/drawing/2014/main" id="{49292CD7-76ED-498E-AC30-A9355FA4382B}"/>
                </a:ext>
              </a:extLst>
            </p:cNvPr>
            <p:cNvSpPr txBox="1"/>
            <p:nvPr/>
          </p:nvSpPr>
          <p:spPr>
            <a:xfrm>
              <a:off x="1898856" y="4983407"/>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1643</a:t>
              </a:r>
            </a:p>
          </p:txBody>
        </p:sp>
        <p:sp>
          <p:nvSpPr>
            <p:cNvPr id="228" name="TextBox 227">
              <a:extLst>
                <a:ext uri="{FF2B5EF4-FFF2-40B4-BE49-F238E27FC236}">
                  <a16:creationId xmlns:a16="http://schemas.microsoft.com/office/drawing/2014/main" id="{268DD8D9-2362-4A38-81A5-1BBEA9297ECA}"/>
                </a:ext>
              </a:extLst>
            </p:cNvPr>
            <p:cNvSpPr txBox="1"/>
            <p:nvPr/>
          </p:nvSpPr>
          <p:spPr>
            <a:xfrm>
              <a:off x="1898856"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1745</a:t>
              </a:r>
            </a:p>
          </p:txBody>
        </p:sp>
        <p:sp>
          <p:nvSpPr>
            <p:cNvPr id="229" name="TextBox 228">
              <a:extLst>
                <a:ext uri="{FF2B5EF4-FFF2-40B4-BE49-F238E27FC236}">
                  <a16:creationId xmlns:a16="http://schemas.microsoft.com/office/drawing/2014/main" id="{87543787-3CA4-4A06-939F-C78202323206}"/>
                </a:ext>
              </a:extLst>
            </p:cNvPr>
            <p:cNvSpPr txBox="1"/>
            <p:nvPr/>
          </p:nvSpPr>
          <p:spPr>
            <a:xfrm>
              <a:off x="2399793" y="4988199"/>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1384</a:t>
              </a:r>
            </a:p>
          </p:txBody>
        </p:sp>
        <p:sp>
          <p:nvSpPr>
            <p:cNvPr id="230" name="TextBox 229">
              <a:extLst>
                <a:ext uri="{FF2B5EF4-FFF2-40B4-BE49-F238E27FC236}">
                  <a16:creationId xmlns:a16="http://schemas.microsoft.com/office/drawing/2014/main" id="{2F5D7666-D81E-4DD4-AB3D-12D072F2CD56}"/>
                </a:ext>
              </a:extLst>
            </p:cNvPr>
            <p:cNvSpPr txBox="1"/>
            <p:nvPr/>
          </p:nvSpPr>
          <p:spPr>
            <a:xfrm>
              <a:off x="2399793" y="5176264"/>
              <a:ext cx="511679"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1455</a:t>
              </a:r>
            </a:p>
          </p:txBody>
        </p:sp>
        <p:sp>
          <p:nvSpPr>
            <p:cNvPr id="231" name="TextBox 230">
              <a:extLst>
                <a:ext uri="{FF2B5EF4-FFF2-40B4-BE49-F238E27FC236}">
                  <a16:creationId xmlns:a16="http://schemas.microsoft.com/office/drawing/2014/main" id="{B44AD26C-435A-441E-8413-36B22D8C979B}"/>
                </a:ext>
              </a:extLst>
            </p:cNvPr>
            <p:cNvSpPr txBox="1"/>
            <p:nvPr/>
          </p:nvSpPr>
          <p:spPr>
            <a:xfrm>
              <a:off x="2850440" y="4973305"/>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1009</a:t>
              </a:r>
            </a:p>
          </p:txBody>
        </p:sp>
        <p:sp>
          <p:nvSpPr>
            <p:cNvPr id="232" name="TextBox 231">
              <a:extLst>
                <a:ext uri="{FF2B5EF4-FFF2-40B4-BE49-F238E27FC236}">
                  <a16:creationId xmlns:a16="http://schemas.microsoft.com/office/drawing/2014/main" id="{9C6A374F-96A1-46BE-A438-CB00AB306FEB}"/>
                </a:ext>
              </a:extLst>
            </p:cNvPr>
            <p:cNvSpPr txBox="1"/>
            <p:nvPr/>
          </p:nvSpPr>
          <p:spPr>
            <a:xfrm>
              <a:off x="2850439" y="5176264"/>
              <a:ext cx="51168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1037</a:t>
              </a:r>
            </a:p>
          </p:txBody>
        </p:sp>
        <p:sp>
          <p:nvSpPr>
            <p:cNvPr id="233" name="TextBox 232">
              <a:extLst>
                <a:ext uri="{FF2B5EF4-FFF2-40B4-BE49-F238E27FC236}">
                  <a16:creationId xmlns:a16="http://schemas.microsoft.com/office/drawing/2014/main" id="{13E7497E-4D3F-431F-8753-FF799516EC34}"/>
                </a:ext>
              </a:extLst>
            </p:cNvPr>
            <p:cNvSpPr txBox="1"/>
            <p:nvPr/>
          </p:nvSpPr>
          <p:spPr>
            <a:xfrm>
              <a:off x="3352163" y="497906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675</a:t>
              </a:r>
            </a:p>
          </p:txBody>
        </p:sp>
        <p:sp>
          <p:nvSpPr>
            <p:cNvPr id="234" name="TextBox 233">
              <a:extLst>
                <a:ext uri="{FF2B5EF4-FFF2-40B4-BE49-F238E27FC236}">
                  <a16:creationId xmlns:a16="http://schemas.microsoft.com/office/drawing/2014/main" id="{E938542D-C9BC-41F2-A3B4-CF4C68B8CAEA}"/>
                </a:ext>
              </a:extLst>
            </p:cNvPr>
            <p:cNvSpPr txBox="1"/>
            <p:nvPr/>
          </p:nvSpPr>
          <p:spPr>
            <a:xfrm>
              <a:off x="3352162"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722</a:t>
              </a:r>
            </a:p>
          </p:txBody>
        </p:sp>
        <p:sp>
          <p:nvSpPr>
            <p:cNvPr id="235" name="TextBox 234">
              <a:extLst>
                <a:ext uri="{FF2B5EF4-FFF2-40B4-BE49-F238E27FC236}">
                  <a16:creationId xmlns:a16="http://schemas.microsoft.com/office/drawing/2014/main" id="{B6E0083E-69FF-472A-A272-81FA3218FA6C}"/>
                </a:ext>
              </a:extLst>
            </p:cNvPr>
            <p:cNvSpPr txBox="1"/>
            <p:nvPr/>
          </p:nvSpPr>
          <p:spPr>
            <a:xfrm>
              <a:off x="3834299" y="4978312"/>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402</a:t>
              </a:r>
            </a:p>
          </p:txBody>
        </p:sp>
        <p:sp>
          <p:nvSpPr>
            <p:cNvPr id="236" name="TextBox 235">
              <a:extLst>
                <a:ext uri="{FF2B5EF4-FFF2-40B4-BE49-F238E27FC236}">
                  <a16:creationId xmlns:a16="http://schemas.microsoft.com/office/drawing/2014/main" id="{A230E37A-DEFA-40CB-8E5D-29B572A9273D}"/>
                </a:ext>
              </a:extLst>
            </p:cNvPr>
            <p:cNvSpPr txBox="1"/>
            <p:nvPr/>
          </p:nvSpPr>
          <p:spPr>
            <a:xfrm>
              <a:off x="3834298" y="5176264"/>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419</a:t>
              </a:r>
            </a:p>
          </p:txBody>
        </p:sp>
        <p:sp>
          <p:nvSpPr>
            <p:cNvPr id="237" name="Freeform 452">
              <a:extLst>
                <a:ext uri="{FF2B5EF4-FFF2-40B4-BE49-F238E27FC236}">
                  <a16:creationId xmlns:a16="http://schemas.microsoft.com/office/drawing/2014/main" id="{FCAF46DF-2E98-4624-8DB4-74B7C5C5B06A}"/>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8" name="Freeform 453">
              <a:extLst>
                <a:ext uri="{FF2B5EF4-FFF2-40B4-BE49-F238E27FC236}">
                  <a16:creationId xmlns:a16="http://schemas.microsoft.com/office/drawing/2014/main" id="{D207B4AC-7731-4EA3-A01D-12EF84226DC7}"/>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39" name="Freeform 454">
              <a:extLst>
                <a:ext uri="{FF2B5EF4-FFF2-40B4-BE49-F238E27FC236}">
                  <a16:creationId xmlns:a16="http://schemas.microsoft.com/office/drawing/2014/main" id="{C6E48500-78BD-4FA9-8478-734198443398}"/>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0" name="Freeform 455">
              <a:extLst>
                <a:ext uri="{FF2B5EF4-FFF2-40B4-BE49-F238E27FC236}">
                  <a16:creationId xmlns:a16="http://schemas.microsoft.com/office/drawing/2014/main" id="{12C49C83-4590-4D8B-8DEE-7191EEA5963D}"/>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1" name="Freeform 456">
              <a:extLst>
                <a:ext uri="{FF2B5EF4-FFF2-40B4-BE49-F238E27FC236}">
                  <a16:creationId xmlns:a16="http://schemas.microsoft.com/office/drawing/2014/main" id="{059F0A1A-0F5B-4375-83ED-E54F806C41D4}"/>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2" name="Freeform 457">
              <a:extLst>
                <a:ext uri="{FF2B5EF4-FFF2-40B4-BE49-F238E27FC236}">
                  <a16:creationId xmlns:a16="http://schemas.microsoft.com/office/drawing/2014/main" id="{05A2AF11-6D6E-4AC7-990B-C8212985C15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3" name="Freeform 458">
              <a:extLst>
                <a:ext uri="{FF2B5EF4-FFF2-40B4-BE49-F238E27FC236}">
                  <a16:creationId xmlns:a16="http://schemas.microsoft.com/office/drawing/2014/main" id="{0970B720-2521-4EF6-B986-CECE27AF6CD7}"/>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4" name="Freeform 459">
              <a:extLst>
                <a:ext uri="{FF2B5EF4-FFF2-40B4-BE49-F238E27FC236}">
                  <a16:creationId xmlns:a16="http://schemas.microsoft.com/office/drawing/2014/main" id="{8C665B2B-B54A-49D1-BD96-309F2FF882D0}"/>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5" name="Freeform 460">
              <a:extLst>
                <a:ext uri="{FF2B5EF4-FFF2-40B4-BE49-F238E27FC236}">
                  <a16:creationId xmlns:a16="http://schemas.microsoft.com/office/drawing/2014/main" id="{F8ACB5EA-759D-4376-B38F-7E50442E9712}"/>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6" name="Freeform 461">
              <a:extLst>
                <a:ext uri="{FF2B5EF4-FFF2-40B4-BE49-F238E27FC236}">
                  <a16:creationId xmlns:a16="http://schemas.microsoft.com/office/drawing/2014/main" id="{CBC03274-0835-4F78-B247-7F8B1D6CB46E}"/>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7" name="Freeform 462">
              <a:extLst>
                <a:ext uri="{FF2B5EF4-FFF2-40B4-BE49-F238E27FC236}">
                  <a16:creationId xmlns:a16="http://schemas.microsoft.com/office/drawing/2014/main" id="{CB4D279E-A176-46F1-8E10-14C38F6644CF}"/>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8" name="Freeform 463">
              <a:extLst>
                <a:ext uri="{FF2B5EF4-FFF2-40B4-BE49-F238E27FC236}">
                  <a16:creationId xmlns:a16="http://schemas.microsoft.com/office/drawing/2014/main" id="{953E3882-01EE-4E32-9E7D-4A1D5377EF35}"/>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49" name="Freeform 464">
              <a:extLst>
                <a:ext uri="{FF2B5EF4-FFF2-40B4-BE49-F238E27FC236}">
                  <a16:creationId xmlns:a16="http://schemas.microsoft.com/office/drawing/2014/main" id="{F31628F5-34A9-4A3B-89AD-6A3E4B5C1D3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0" name="Freeform 465">
              <a:extLst>
                <a:ext uri="{FF2B5EF4-FFF2-40B4-BE49-F238E27FC236}">
                  <a16:creationId xmlns:a16="http://schemas.microsoft.com/office/drawing/2014/main" id="{841388AB-0D00-45B0-844A-3C98ABDC3609}"/>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1" name="Freeform 466">
              <a:extLst>
                <a:ext uri="{FF2B5EF4-FFF2-40B4-BE49-F238E27FC236}">
                  <a16:creationId xmlns:a16="http://schemas.microsoft.com/office/drawing/2014/main" id="{B85A2E5D-484B-40B1-A970-DA9BF79E1E22}"/>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2" name="Freeform 467">
              <a:extLst>
                <a:ext uri="{FF2B5EF4-FFF2-40B4-BE49-F238E27FC236}">
                  <a16:creationId xmlns:a16="http://schemas.microsoft.com/office/drawing/2014/main" id="{A862209A-AE80-4775-B444-4616DF0AADE2}"/>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3" name="Freeform 468">
              <a:extLst>
                <a:ext uri="{FF2B5EF4-FFF2-40B4-BE49-F238E27FC236}">
                  <a16:creationId xmlns:a16="http://schemas.microsoft.com/office/drawing/2014/main" id="{C82F5576-01DD-4821-9D19-74FB36DF9EAE}"/>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algn="ctr" defTabSz="914400">
                <a:defRPr/>
              </a:pPr>
              <a:endParaRPr lang="en-GB" sz="2000" kern="0" dirty="0">
                <a:solidFill>
                  <a:prstClr val="black"/>
                </a:solidFill>
                <a:latin typeface="Arial Narrow" panose="020B0606020202030204" pitchFamily="34" charset="0"/>
              </a:endParaRPr>
            </a:p>
          </p:txBody>
        </p:sp>
        <p:sp>
          <p:nvSpPr>
            <p:cNvPr id="254" name="TextBox 253">
              <a:extLst>
                <a:ext uri="{FF2B5EF4-FFF2-40B4-BE49-F238E27FC236}">
                  <a16:creationId xmlns:a16="http://schemas.microsoft.com/office/drawing/2014/main" id="{BF025502-9AD3-4D37-AF7F-08FF8BA6D2B7}"/>
                </a:ext>
              </a:extLst>
            </p:cNvPr>
            <p:cNvSpPr txBox="1"/>
            <p:nvPr/>
          </p:nvSpPr>
          <p:spPr>
            <a:xfrm>
              <a:off x="5598826"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a:t>
              </a:r>
            </a:p>
          </p:txBody>
        </p:sp>
        <p:sp>
          <p:nvSpPr>
            <p:cNvPr id="255" name="TextBox 254">
              <a:extLst>
                <a:ext uri="{FF2B5EF4-FFF2-40B4-BE49-F238E27FC236}">
                  <a16:creationId xmlns:a16="http://schemas.microsoft.com/office/drawing/2014/main" id="{8B20D6A3-284C-422C-B6B3-D4F6D67526D7}"/>
                </a:ext>
              </a:extLst>
            </p:cNvPr>
            <p:cNvSpPr txBox="1"/>
            <p:nvPr/>
          </p:nvSpPr>
          <p:spPr>
            <a:xfrm>
              <a:off x="60857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a:t>
              </a:r>
            </a:p>
          </p:txBody>
        </p:sp>
        <p:sp>
          <p:nvSpPr>
            <p:cNvPr id="256" name="TextBox 255">
              <a:extLst>
                <a:ext uri="{FF2B5EF4-FFF2-40B4-BE49-F238E27FC236}">
                  <a16:creationId xmlns:a16="http://schemas.microsoft.com/office/drawing/2014/main" id="{DDD3273B-A383-48A3-B69E-BA2EE9860052}"/>
                </a:ext>
              </a:extLst>
            </p:cNvPr>
            <p:cNvSpPr txBox="1"/>
            <p:nvPr/>
          </p:nvSpPr>
          <p:spPr>
            <a:xfrm>
              <a:off x="6548823"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a:t>
              </a:r>
            </a:p>
          </p:txBody>
        </p:sp>
        <p:sp>
          <p:nvSpPr>
            <p:cNvPr id="257" name="TextBox 256">
              <a:extLst>
                <a:ext uri="{FF2B5EF4-FFF2-40B4-BE49-F238E27FC236}">
                  <a16:creationId xmlns:a16="http://schemas.microsoft.com/office/drawing/2014/main" id="{FC620C41-06B9-4048-96EA-FB848AB02661}"/>
                </a:ext>
              </a:extLst>
            </p:cNvPr>
            <p:cNvSpPr txBox="1"/>
            <p:nvPr/>
          </p:nvSpPr>
          <p:spPr>
            <a:xfrm>
              <a:off x="7025271" y="4321006"/>
              <a:ext cx="266420"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a:t>
              </a:r>
            </a:p>
          </p:txBody>
        </p:sp>
        <p:sp>
          <p:nvSpPr>
            <p:cNvPr id="258" name="TextBox 257">
              <a:extLst>
                <a:ext uri="{FF2B5EF4-FFF2-40B4-BE49-F238E27FC236}">
                  <a16:creationId xmlns:a16="http://schemas.microsoft.com/office/drawing/2014/main" id="{7B754DEE-6D2E-4667-B670-2DD3EA4CCCEC}"/>
                </a:ext>
              </a:extLst>
            </p:cNvPr>
            <p:cNvSpPr txBox="1"/>
            <p:nvPr/>
          </p:nvSpPr>
          <p:spPr>
            <a:xfrm>
              <a:off x="7443899"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12</a:t>
              </a:r>
            </a:p>
          </p:txBody>
        </p:sp>
        <p:sp>
          <p:nvSpPr>
            <p:cNvPr id="259" name="TextBox 258">
              <a:extLst>
                <a:ext uri="{FF2B5EF4-FFF2-40B4-BE49-F238E27FC236}">
                  <a16:creationId xmlns:a16="http://schemas.microsoft.com/office/drawing/2014/main" id="{77AF71C6-16F2-4606-BAA1-CB6566DABD20}"/>
                </a:ext>
              </a:extLst>
            </p:cNvPr>
            <p:cNvSpPr txBox="1"/>
            <p:nvPr/>
          </p:nvSpPr>
          <p:spPr>
            <a:xfrm>
              <a:off x="7911490" y="4321006"/>
              <a:ext cx="348172"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15</a:t>
              </a:r>
            </a:p>
          </p:txBody>
        </p:sp>
        <p:sp>
          <p:nvSpPr>
            <p:cNvPr id="260" name="TextBox 259">
              <a:extLst>
                <a:ext uri="{FF2B5EF4-FFF2-40B4-BE49-F238E27FC236}">
                  <a16:creationId xmlns:a16="http://schemas.microsoft.com/office/drawing/2014/main" id="{C5E44064-8F96-494D-A9EF-6FC53FC4AA70}"/>
                </a:ext>
              </a:extLst>
            </p:cNvPr>
            <p:cNvSpPr txBox="1"/>
            <p:nvPr/>
          </p:nvSpPr>
          <p:spPr>
            <a:xfrm>
              <a:off x="8389471" y="4321006"/>
              <a:ext cx="3481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18</a:t>
              </a:r>
            </a:p>
          </p:txBody>
        </p:sp>
        <p:sp>
          <p:nvSpPr>
            <p:cNvPr id="261" name="TextBox 260">
              <a:extLst>
                <a:ext uri="{FF2B5EF4-FFF2-40B4-BE49-F238E27FC236}">
                  <a16:creationId xmlns:a16="http://schemas.microsoft.com/office/drawing/2014/main" id="{F8E111CD-4EA5-4189-8DBF-6DE259159FBF}"/>
                </a:ext>
              </a:extLst>
            </p:cNvPr>
            <p:cNvSpPr txBox="1"/>
            <p:nvPr/>
          </p:nvSpPr>
          <p:spPr>
            <a:xfrm>
              <a:off x="5223344" y="408706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0.00</a:t>
              </a:r>
            </a:p>
          </p:txBody>
        </p:sp>
        <p:sp>
          <p:nvSpPr>
            <p:cNvPr id="262" name="TextBox 261">
              <a:extLst>
                <a:ext uri="{FF2B5EF4-FFF2-40B4-BE49-F238E27FC236}">
                  <a16:creationId xmlns:a16="http://schemas.microsoft.com/office/drawing/2014/main" id="{9AD228C1-4EA5-40BB-92CC-E59DB91A3F96}"/>
                </a:ext>
              </a:extLst>
            </p:cNvPr>
            <p:cNvSpPr txBox="1"/>
            <p:nvPr/>
          </p:nvSpPr>
          <p:spPr>
            <a:xfrm>
              <a:off x="5223344" y="382195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0.01</a:t>
              </a:r>
            </a:p>
          </p:txBody>
        </p:sp>
        <p:sp>
          <p:nvSpPr>
            <p:cNvPr id="263" name="TextBox 262">
              <a:extLst>
                <a:ext uri="{FF2B5EF4-FFF2-40B4-BE49-F238E27FC236}">
                  <a16:creationId xmlns:a16="http://schemas.microsoft.com/office/drawing/2014/main" id="{9ACE4971-4E45-4C22-A77B-E58B0722FD28}"/>
                </a:ext>
              </a:extLst>
            </p:cNvPr>
            <p:cNvSpPr txBox="1"/>
            <p:nvPr/>
          </p:nvSpPr>
          <p:spPr>
            <a:xfrm>
              <a:off x="5223343" y="355684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0.02</a:t>
              </a:r>
            </a:p>
          </p:txBody>
        </p:sp>
        <p:sp>
          <p:nvSpPr>
            <p:cNvPr id="264" name="TextBox 263">
              <a:extLst>
                <a:ext uri="{FF2B5EF4-FFF2-40B4-BE49-F238E27FC236}">
                  <a16:creationId xmlns:a16="http://schemas.microsoft.com/office/drawing/2014/main" id="{1949ACED-E28A-4E1C-8A30-12C425B33C60}"/>
                </a:ext>
              </a:extLst>
            </p:cNvPr>
            <p:cNvSpPr txBox="1"/>
            <p:nvPr/>
          </p:nvSpPr>
          <p:spPr>
            <a:xfrm>
              <a:off x="5223343" y="329172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0.03</a:t>
              </a:r>
            </a:p>
          </p:txBody>
        </p:sp>
        <p:sp>
          <p:nvSpPr>
            <p:cNvPr id="265" name="TextBox 264">
              <a:extLst>
                <a:ext uri="{FF2B5EF4-FFF2-40B4-BE49-F238E27FC236}">
                  <a16:creationId xmlns:a16="http://schemas.microsoft.com/office/drawing/2014/main" id="{B45BB10F-5570-4EB2-9DEF-36D06DA5B121}"/>
                </a:ext>
              </a:extLst>
            </p:cNvPr>
            <p:cNvSpPr txBox="1"/>
            <p:nvPr/>
          </p:nvSpPr>
          <p:spPr>
            <a:xfrm>
              <a:off x="5223343" y="3026614"/>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0.04</a:t>
              </a:r>
            </a:p>
          </p:txBody>
        </p:sp>
        <p:sp>
          <p:nvSpPr>
            <p:cNvPr id="266" name="TextBox 265">
              <a:extLst>
                <a:ext uri="{FF2B5EF4-FFF2-40B4-BE49-F238E27FC236}">
                  <a16:creationId xmlns:a16="http://schemas.microsoft.com/office/drawing/2014/main" id="{5717A843-4681-4421-BC4D-8E26BB968836}"/>
                </a:ext>
              </a:extLst>
            </p:cNvPr>
            <p:cNvSpPr txBox="1"/>
            <p:nvPr/>
          </p:nvSpPr>
          <p:spPr>
            <a:xfrm>
              <a:off x="5223343" y="2761500"/>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0.05</a:t>
              </a:r>
            </a:p>
          </p:txBody>
        </p:sp>
        <p:sp>
          <p:nvSpPr>
            <p:cNvPr id="267" name="TextBox 266">
              <a:extLst>
                <a:ext uri="{FF2B5EF4-FFF2-40B4-BE49-F238E27FC236}">
                  <a16:creationId xmlns:a16="http://schemas.microsoft.com/office/drawing/2014/main" id="{FB53F3A3-8D20-413B-86F6-7202E2130BAA}"/>
                </a:ext>
              </a:extLst>
            </p:cNvPr>
            <p:cNvSpPr txBox="1"/>
            <p:nvPr/>
          </p:nvSpPr>
          <p:spPr>
            <a:xfrm>
              <a:off x="5223343" y="2496386"/>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0.06</a:t>
              </a:r>
            </a:p>
          </p:txBody>
        </p:sp>
        <p:sp>
          <p:nvSpPr>
            <p:cNvPr id="268" name="TextBox 267">
              <a:extLst>
                <a:ext uri="{FF2B5EF4-FFF2-40B4-BE49-F238E27FC236}">
                  <a16:creationId xmlns:a16="http://schemas.microsoft.com/office/drawing/2014/main" id="{CE81E43C-7895-42E4-B179-6BBA2230CF69}"/>
                </a:ext>
              </a:extLst>
            </p:cNvPr>
            <p:cNvSpPr txBox="1"/>
            <p:nvPr/>
          </p:nvSpPr>
          <p:spPr>
            <a:xfrm>
              <a:off x="5223343" y="2231272"/>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0.07</a:t>
              </a:r>
            </a:p>
          </p:txBody>
        </p:sp>
        <p:sp>
          <p:nvSpPr>
            <p:cNvPr id="269" name="TextBox 268">
              <a:extLst>
                <a:ext uri="{FF2B5EF4-FFF2-40B4-BE49-F238E27FC236}">
                  <a16:creationId xmlns:a16="http://schemas.microsoft.com/office/drawing/2014/main" id="{7948F5EC-14C4-4EFA-95A7-F57A4A11832D}"/>
                </a:ext>
              </a:extLst>
            </p:cNvPr>
            <p:cNvSpPr txBox="1"/>
            <p:nvPr/>
          </p:nvSpPr>
          <p:spPr>
            <a:xfrm>
              <a:off x="6826464" y="4581573"/>
              <a:ext cx="668773"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Months</a:t>
              </a:r>
            </a:p>
          </p:txBody>
        </p:sp>
        <p:sp>
          <p:nvSpPr>
            <p:cNvPr id="270" name="TextBox 269">
              <a:extLst>
                <a:ext uri="{FF2B5EF4-FFF2-40B4-BE49-F238E27FC236}">
                  <a16:creationId xmlns:a16="http://schemas.microsoft.com/office/drawing/2014/main" id="{ED3AC0E1-EB25-4F2D-BC85-882C568A987A}"/>
                </a:ext>
              </a:extLst>
            </p:cNvPr>
            <p:cNvSpPr txBox="1"/>
            <p:nvPr/>
          </p:nvSpPr>
          <p:spPr>
            <a:xfrm rot="16200000">
              <a:off x="4352392" y="3033911"/>
              <a:ext cx="141256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Cumulative hazard</a:t>
              </a:r>
            </a:p>
          </p:txBody>
        </p:sp>
        <p:sp>
          <p:nvSpPr>
            <p:cNvPr id="271" name="TextBox 270">
              <a:extLst>
                <a:ext uri="{FF2B5EF4-FFF2-40B4-BE49-F238E27FC236}">
                  <a16:creationId xmlns:a16="http://schemas.microsoft.com/office/drawing/2014/main" id="{07E0C2B9-3168-4129-9504-6C00B4C06652}"/>
                </a:ext>
              </a:extLst>
            </p:cNvPr>
            <p:cNvSpPr txBox="1"/>
            <p:nvPr/>
          </p:nvSpPr>
          <p:spPr>
            <a:xfrm>
              <a:off x="7164846" y="2377872"/>
              <a:ext cx="478016" cy="307777"/>
            </a:xfrm>
            <a:prstGeom prst="rect">
              <a:avLst/>
            </a:prstGeom>
            <a:noFill/>
          </p:spPr>
          <p:txBody>
            <a:bodyPr wrap="none" rtlCol="0">
              <a:spAutoFit/>
            </a:bodyPr>
            <a:lstStyle/>
            <a:p>
              <a:pPr algn="ctr" defTabSz="914400">
                <a:defRPr/>
              </a:pPr>
              <a:r>
                <a:rPr lang="en-GB" sz="1400" kern="0">
                  <a:solidFill>
                    <a:prstClr val="black"/>
                  </a:solidFill>
                  <a:latin typeface="Arial Narrow" panose="020B0606020202030204" pitchFamily="34" charset="0"/>
                </a:rPr>
                <a:t>ASA</a:t>
              </a:r>
              <a:endParaRPr lang="en-GB" sz="1400" kern="0" dirty="0">
                <a:solidFill>
                  <a:prstClr val="black"/>
                </a:solidFill>
                <a:latin typeface="Arial Narrow" panose="020B0606020202030204" pitchFamily="34" charset="0"/>
              </a:endParaRPr>
            </a:p>
          </p:txBody>
        </p:sp>
        <p:sp>
          <p:nvSpPr>
            <p:cNvPr id="272" name="TextBox 271">
              <a:extLst>
                <a:ext uri="{FF2B5EF4-FFF2-40B4-BE49-F238E27FC236}">
                  <a16:creationId xmlns:a16="http://schemas.microsoft.com/office/drawing/2014/main" id="{EE9B7080-E934-4F9A-B11E-7240C2730347}"/>
                </a:ext>
              </a:extLst>
            </p:cNvPr>
            <p:cNvSpPr txBox="1"/>
            <p:nvPr/>
          </p:nvSpPr>
          <p:spPr>
            <a:xfrm>
              <a:off x="7576427" y="3671863"/>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3" name="TextBox 272">
              <a:extLst>
                <a:ext uri="{FF2B5EF4-FFF2-40B4-BE49-F238E27FC236}">
                  <a16:creationId xmlns:a16="http://schemas.microsoft.com/office/drawing/2014/main" id="{67D77EA2-546F-4D4C-B31F-C134254F3874}"/>
                </a:ext>
              </a:extLst>
            </p:cNvPr>
            <p:cNvSpPr txBox="1"/>
            <p:nvPr/>
          </p:nvSpPr>
          <p:spPr>
            <a:xfrm>
              <a:off x="4685224" y="4775147"/>
              <a:ext cx="899605" cy="307777"/>
            </a:xfrm>
            <a:prstGeom prst="rect">
              <a:avLst/>
            </a:prstGeom>
            <a:noFill/>
          </p:spPr>
          <p:txBody>
            <a:bodyPr wrap="none" rtlCol="0">
              <a:spAutoFit/>
            </a:bodyPr>
            <a:lstStyle/>
            <a:p>
              <a:pPr defTabSz="914400">
                <a:defRPr/>
              </a:pPr>
              <a:r>
                <a:rPr lang="en-GB" sz="1400" b="1" kern="0" dirty="0">
                  <a:solidFill>
                    <a:prstClr val="black"/>
                  </a:solidFill>
                  <a:latin typeface="Arial Narrow" panose="020B0606020202030204" pitchFamily="34" charset="0"/>
                </a:rPr>
                <a:t>No. at risk</a:t>
              </a:r>
            </a:p>
          </p:txBody>
        </p:sp>
        <p:sp>
          <p:nvSpPr>
            <p:cNvPr id="274" name="TextBox 273">
              <a:extLst>
                <a:ext uri="{FF2B5EF4-FFF2-40B4-BE49-F238E27FC236}">
                  <a16:creationId xmlns:a16="http://schemas.microsoft.com/office/drawing/2014/main" id="{D1680928-9BA3-498C-B0AA-D4F190795374}"/>
                </a:ext>
              </a:extLst>
            </p:cNvPr>
            <p:cNvSpPr txBox="1"/>
            <p:nvPr/>
          </p:nvSpPr>
          <p:spPr>
            <a:xfrm>
              <a:off x="4698047" y="4977510"/>
              <a:ext cx="478016" cy="307777"/>
            </a:xfrm>
            <a:prstGeom prst="rect">
              <a:avLst/>
            </a:prstGeom>
            <a:noFill/>
          </p:spPr>
          <p:txBody>
            <a:bodyPr wrap="none" rtlCol="0">
              <a:spAutoFit/>
            </a:bodyPr>
            <a:lstStyle/>
            <a:p>
              <a:pPr algn="ctr" defTabSz="914400">
                <a:defRPr/>
              </a:pPr>
              <a:r>
                <a:rPr lang="en-GB" sz="1400" kern="0">
                  <a:solidFill>
                    <a:prstClr val="black"/>
                  </a:solidFill>
                  <a:latin typeface="Arial Narrow" panose="020B0606020202030204" pitchFamily="34" charset="0"/>
                </a:rPr>
                <a:t>ASA</a:t>
              </a:r>
              <a:endParaRPr lang="en-GB" sz="1400" kern="0" dirty="0">
                <a:solidFill>
                  <a:prstClr val="black"/>
                </a:solidFill>
                <a:latin typeface="Arial Narrow" panose="020B0606020202030204" pitchFamily="34" charset="0"/>
              </a:endParaRPr>
            </a:p>
          </p:txBody>
        </p:sp>
        <p:sp>
          <p:nvSpPr>
            <p:cNvPr id="275" name="TextBox 274">
              <a:extLst>
                <a:ext uri="{FF2B5EF4-FFF2-40B4-BE49-F238E27FC236}">
                  <a16:creationId xmlns:a16="http://schemas.microsoft.com/office/drawing/2014/main" id="{D4E3310F-B1A5-4EED-9457-70ACC2814CC0}"/>
                </a:ext>
              </a:extLst>
            </p:cNvPr>
            <p:cNvSpPr txBox="1"/>
            <p:nvPr/>
          </p:nvSpPr>
          <p:spPr>
            <a:xfrm>
              <a:off x="4698047" y="5175225"/>
              <a:ext cx="79701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Apixaban</a:t>
              </a:r>
            </a:p>
          </p:txBody>
        </p:sp>
        <p:sp>
          <p:nvSpPr>
            <p:cNvPr id="276" name="TextBox 275">
              <a:extLst>
                <a:ext uri="{FF2B5EF4-FFF2-40B4-BE49-F238E27FC236}">
                  <a16:creationId xmlns:a16="http://schemas.microsoft.com/office/drawing/2014/main" id="{18A46680-C6BE-42C6-A2D2-C4B4CF09A71D}"/>
                </a:ext>
              </a:extLst>
            </p:cNvPr>
            <p:cNvSpPr txBox="1"/>
            <p:nvPr/>
          </p:nvSpPr>
          <p:spPr>
            <a:xfrm>
              <a:off x="5514557" y="497279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992</a:t>
              </a:r>
            </a:p>
          </p:txBody>
        </p:sp>
        <p:sp>
          <p:nvSpPr>
            <p:cNvPr id="277" name="TextBox 276">
              <a:extLst>
                <a:ext uri="{FF2B5EF4-FFF2-40B4-BE49-F238E27FC236}">
                  <a16:creationId xmlns:a16="http://schemas.microsoft.com/office/drawing/2014/main" id="{9186C586-15C7-4BF6-9C8F-51C6D252B818}"/>
                </a:ext>
              </a:extLst>
            </p:cNvPr>
            <p:cNvSpPr txBox="1"/>
            <p:nvPr/>
          </p:nvSpPr>
          <p:spPr>
            <a:xfrm>
              <a:off x="55145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906</a:t>
              </a:r>
            </a:p>
          </p:txBody>
        </p:sp>
        <p:sp>
          <p:nvSpPr>
            <p:cNvPr id="278" name="TextBox 277">
              <a:extLst>
                <a:ext uri="{FF2B5EF4-FFF2-40B4-BE49-F238E27FC236}">
                  <a16:creationId xmlns:a16="http://schemas.microsoft.com/office/drawing/2014/main" id="{68DB8043-4BFA-460E-B57E-60DE04DBF8FA}"/>
                </a:ext>
              </a:extLst>
            </p:cNvPr>
            <p:cNvSpPr txBox="1"/>
            <p:nvPr/>
          </p:nvSpPr>
          <p:spPr>
            <a:xfrm>
              <a:off x="5989859"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951</a:t>
              </a:r>
            </a:p>
          </p:txBody>
        </p:sp>
        <p:sp>
          <p:nvSpPr>
            <p:cNvPr id="279" name="TextBox 278">
              <a:extLst>
                <a:ext uri="{FF2B5EF4-FFF2-40B4-BE49-F238E27FC236}">
                  <a16:creationId xmlns:a16="http://schemas.microsoft.com/office/drawing/2014/main" id="{7EDA4ACB-55C7-4533-B97B-70EB9055DDFF}"/>
                </a:ext>
              </a:extLst>
            </p:cNvPr>
            <p:cNvSpPr txBox="1"/>
            <p:nvPr/>
          </p:nvSpPr>
          <p:spPr>
            <a:xfrm>
              <a:off x="5989858"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887</a:t>
              </a:r>
            </a:p>
          </p:txBody>
        </p:sp>
        <p:sp>
          <p:nvSpPr>
            <p:cNvPr id="280" name="TextBox 279">
              <a:extLst>
                <a:ext uri="{FF2B5EF4-FFF2-40B4-BE49-F238E27FC236}">
                  <a16:creationId xmlns:a16="http://schemas.microsoft.com/office/drawing/2014/main" id="{AF0C25E9-B31E-4E66-8677-BDE0BA19D51C}"/>
                </a:ext>
              </a:extLst>
            </p:cNvPr>
            <p:cNvSpPr txBox="1"/>
            <p:nvPr/>
          </p:nvSpPr>
          <p:spPr>
            <a:xfrm>
              <a:off x="6461227" y="4982368"/>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885</a:t>
              </a:r>
            </a:p>
          </p:txBody>
        </p:sp>
        <p:sp>
          <p:nvSpPr>
            <p:cNvPr id="281" name="TextBox 280">
              <a:extLst>
                <a:ext uri="{FF2B5EF4-FFF2-40B4-BE49-F238E27FC236}">
                  <a16:creationId xmlns:a16="http://schemas.microsoft.com/office/drawing/2014/main" id="{DFA90EE9-1A18-4B8F-BC5D-573DD8800985}"/>
                </a:ext>
              </a:extLst>
            </p:cNvPr>
            <p:cNvSpPr txBox="1"/>
            <p:nvPr/>
          </p:nvSpPr>
          <p:spPr>
            <a:xfrm>
              <a:off x="646122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820</a:t>
              </a:r>
            </a:p>
          </p:txBody>
        </p:sp>
        <p:sp>
          <p:nvSpPr>
            <p:cNvPr id="282" name="TextBox 281">
              <a:extLst>
                <a:ext uri="{FF2B5EF4-FFF2-40B4-BE49-F238E27FC236}">
                  <a16:creationId xmlns:a16="http://schemas.microsoft.com/office/drawing/2014/main" id="{53260485-3814-4B55-88C0-25860D988E10}"/>
                </a:ext>
              </a:extLst>
            </p:cNvPr>
            <p:cNvSpPr txBox="1"/>
            <p:nvPr/>
          </p:nvSpPr>
          <p:spPr>
            <a:xfrm>
              <a:off x="6962163" y="4987160"/>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730</a:t>
              </a:r>
            </a:p>
          </p:txBody>
        </p:sp>
        <p:sp>
          <p:nvSpPr>
            <p:cNvPr id="283" name="TextBox 282">
              <a:extLst>
                <a:ext uri="{FF2B5EF4-FFF2-40B4-BE49-F238E27FC236}">
                  <a16:creationId xmlns:a16="http://schemas.microsoft.com/office/drawing/2014/main" id="{A75DE584-F16C-478C-8DA0-0AB942E2387D}"/>
                </a:ext>
              </a:extLst>
            </p:cNvPr>
            <p:cNvSpPr txBox="1"/>
            <p:nvPr/>
          </p:nvSpPr>
          <p:spPr>
            <a:xfrm>
              <a:off x="6962164"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651</a:t>
              </a:r>
            </a:p>
          </p:txBody>
        </p:sp>
        <p:sp>
          <p:nvSpPr>
            <p:cNvPr id="284" name="TextBox 283">
              <a:extLst>
                <a:ext uri="{FF2B5EF4-FFF2-40B4-BE49-F238E27FC236}">
                  <a16:creationId xmlns:a16="http://schemas.microsoft.com/office/drawing/2014/main" id="{1DA60507-FC13-4721-B0F4-EFE15712FAEF}"/>
                </a:ext>
              </a:extLst>
            </p:cNvPr>
            <p:cNvSpPr txBox="1"/>
            <p:nvPr/>
          </p:nvSpPr>
          <p:spPr>
            <a:xfrm>
              <a:off x="7412810" y="4972266"/>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536</a:t>
              </a:r>
            </a:p>
          </p:txBody>
        </p:sp>
        <p:sp>
          <p:nvSpPr>
            <p:cNvPr id="285" name="TextBox 284">
              <a:extLst>
                <a:ext uri="{FF2B5EF4-FFF2-40B4-BE49-F238E27FC236}">
                  <a16:creationId xmlns:a16="http://schemas.microsoft.com/office/drawing/2014/main" id="{E8D4B709-EBF9-4968-8CA9-071EA2CE3792}"/>
                </a:ext>
              </a:extLst>
            </p:cNvPr>
            <p:cNvSpPr txBox="1"/>
            <p:nvPr/>
          </p:nvSpPr>
          <p:spPr>
            <a:xfrm>
              <a:off x="7412810"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479</a:t>
              </a:r>
            </a:p>
          </p:txBody>
        </p:sp>
        <p:sp>
          <p:nvSpPr>
            <p:cNvPr id="286" name="TextBox 285">
              <a:extLst>
                <a:ext uri="{FF2B5EF4-FFF2-40B4-BE49-F238E27FC236}">
                  <a16:creationId xmlns:a16="http://schemas.microsoft.com/office/drawing/2014/main" id="{B82BA5CB-B631-4CF7-8A16-E001901C065E}"/>
                </a:ext>
              </a:extLst>
            </p:cNvPr>
            <p:cNvSpPr txBox="1"/>
            <p:nvPr/>
          </p:nvSpPr>
          <p:spPr>
            <a:xfrm>
              <a:off x="7873657" y="497802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375</a:t>
              </a:r>
            </a:p>
          </p:txBody>
        </p:sp>
        <p:sp>
          <p:nvSpPr>
            <p:cNvPr id="287" name="TextBox 286">
              <a:extLst>
                <a:ext uri="{FF2B5EF4-FFF2-40B4-BE49-F238E27FC236}">
                  <a16:creationId xmlns:a16="http://schemas.microsoft.com/office/drawing/2014/main" id="{FB703087-3B28-44DE-BDC0-B50E57D318E5}"/>
                </a:ext>
              </a:extLst>
            </p:cNvPr>
            <p:cNvSpPr txBox="1"/>
            <p:nvPr/>
          </p:nvSpPr>
          <p:spPr>
            <a:xfrm>
              <a:off x="7873656"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327</a:t>
              </a:r>
            </a:p>
          </p:txBody>
        </p:sp>
        <p:sp>
          <p:nvSpPr>
            <p:cNvPr id="288" name="TextBox 287">
              <a:extLst>
                <a:ext uri="{FF2B5EF4-FFF2-40B4-BE49-F238E27FC236}">
                  <a16:creationId xmlns:a16="http://schemas.microsoft.com/office/drawing/2014/main" id="{B22C4BB8-F39B-4851-B208-A4E43B9CFC42}"/>
                </a:ext>
              </a:extLst>
            </p:cNvPr>
            <p:cNvSpPr txBox="1"/>
            <p:nvPr/>
          </p:nvSpPr>
          <p:spPr>
            <a:xfrm>
              <a:off x="8355793" y="4977273"/>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229</a:t>
              </a:r>
            </a:p>
          </p:txBody>
        </p:sp>
        <p:sp>
          <p:nvSpPr>
            <p:cNvPr id="289" name="TextBox 288">
              <a:extLst>
                <a:ext uri="{FF2B5EF4-FFF2-40B4-BE49-F238E27FC236}">
                  <a16:creationId xmlns:a16="http://schemas.microsoft.com/office/drawing/2014/main" id="{B604FF1E-EEA8-4A9A-B743-288B4A78BBCC}"/>
                </a:ext>
              </a:extLst>
            </p:cNvPr>
            <p:cNvSpPr txBox="1"/>
            <p:nvPr/>
          </p:nvSpPr>
          <p:spPr>
            <a:xfrm>
              <a:off x="8355792" y="5175225"/>
              <a:ext cx="429926"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196</a:t>
              </a:r>
            </a:p>
          </p:txBody>
        </p:sp>
        <p:sp>
          <p:nvSpPr>
            <p:cNvPr id="290" name="TextBox 289">
              <a:extLst>
                <a:ext uri="{FF2B5EF4-FFF2-40B4-BE49-F238E27FC236}">
                  <a16:creationId xmlns:a16="http://schemas.microsoft.com/office/drawing/2014/main" id="{9ECDF884-3A54-4963-ACE3-8382234D32FC}"/>
                </a:ext>
              </a:extLst>
            </p:cNvPr>
            <p:cNvSpPr txBox="1"/>
            <p:nvPr/>
          </p:nvSpPr>
          <p:spPr>
            <a:xfrm>
              <a:off x="5223343" y="1966158"/>
              <a:ext cx="471604" cy="307777"/>
            </a:xfrm>
            <a:prstGeom prst="rect">
              <a:avLst/>
            </a:prstGeom>
            <a:noFill/>
          </p:spPr>
          <p:txBody>
            <a:bodyPr wrap="none" rtlCol="0">
              <a:spAutoFit/>
            </a:bodyPr>
            <a:lstStyle/>
            <a:p>
              <a:pPr algn="ctr" defTabSz="914400">
                <a:defRPr/>
              </a:pPr>
              <a:r>
                <a:rPr lang="en-GB" sz="1400" kern="0" dirty="0">
                  <a:solidFill>
                    <a:prstClr val="black"/>
                  </a:solidFill>
                  <a:latin typeface="Arial Narrow" panose="020B0606020202030204" pitchFamily="34" charset="0"/>
                </a:rPr>
                <a:t>0.08</a:t>
              </a:r>
            </a:p>
          </p:txBody>
        </p:sp>
        <p:sp>
          <p:nvSpPr>
            <p:cNvPr id="291" name="Freeform 11">
              <a:extLst>
                <a:ext uri="{FF2B5EF4-FFF2-40B4-BE49-F238E27FC236}">
                  <a16:creationId xmlns:a16="http://schemas.microsoft.com/office/drawing/2014/main" id="{9DCF0955-A9F5-4BD0-97B1-2FCDFD898E9D}"/>
                </a:ext>
              </a:extLst>
            </p:cNvPr>
            <p:cNvSpPr>
              <a:spLocks/>
            </p:cNvSpPr>
            <p:nvPr/>
          </p:nvSpPr>
          <p:spPr bwMode="auto">
            <a:xfrm>
              <a:off x="5721350" y="3248025"/>
              <a:ext cx="2849563" cy="993775"/>
            </a:xfrm>
            <a:custGeom>
              <a:avLst/>
              <a:gdLst>
                <a:gd name="T0" fmla="*/ 0 w 1795"/>
                <a:gd name="T1" fmla="*/ 626 h 626"/>
                <a:gd name="T2" fmla="*/ 114 w 1795"/>
                <a:gd name="T3" fmla="*/ 626 h 626"/>
                <a:gd name="T4" fmla="*/ 114 w 1795"/>
                <a:gd name="T5" fmla="*/ 605 h 626"/>
                <a:gd name="T6" fmla="*/ 212 w 1795"/>
                <a:gd name="T7" fmla="*/ 605 h 626"/>
                <a:gd name="T8" fmla="*/ 212 w 1795"/>
                <a:gd name="T9" fmla="*/ 567 h 626"/>
                <a:gd name="T10" fmla="*/ 570 w 1795"/>
                <a:gd name="T11" fmla="*/ 567 h 626"/>
                <a:gd name="T12" fmla="*/ 570 w 1795"/>
                <a:gd name="T13" fmla="*/ 551 h 626"/>
                <a:gd name="T14" fmla="*/ 673 w 1795"/>
                <a:gd name="T15" fmla="*/ 551 h 626"/>
                <a:gd name="T16" fmla="*/ 673 w 1795"/>
                <a:gd name="T17" fmla="*/ 530 h 626"/>
                <a:gd name="T18" fmla="*/ 725 w 1795"/>
                <a:gd name="T19" fmla="*/ 530 h 626"/>
                <a:gd name="T20" fmla="*/ 732 w 1795"/>
                <a:gd name="T21" fmla="*/ 530 h 626"/>
                <a:gd name="T22" fmla="*/ 732 w 1795"/>
                <a:gd name="T23" fmla="*/ 484 h 626"/>
                <a:gd name="T24" fmla="*/ 752 w 1795"/>
                <a:gd name="T25" fmla="*/ 484 h 626"/>
                <a:gd name="T26" fmla="*/ 752 w 1795"/>
                <a:gd name="T27" fmla="*/ 457 h 626"/>
                <a:gd name="T28" fmla="*/ 855 w 1795"/>
                <a:gd name="T29" fmla="*/ 457 h 626"/>
                <a:gd name="T30" fmla="*/ 855 w 1795"/>
                <a:gd name="T31" fmla="*/ 434 h 626"/>
                <a:gd name="T32" fmla="*/ 1040 w 1795"/>
                <a:gd name="T33" fmla="*/ 434 h 626"/>
                <a:gd name="T34" fmla="*/ 1040 w 1795"/>
                <a:gd name="T35" fmla="*/ 407 h 626"/>
                <a:gd name="T36" fmla="*/ 1076 w 1795"/>
                <a:gd name="T37" fmla="*/ 407 h 626"/>
                <a:gd name="T38" fmla="*/ 1076 w 1795"/>
                <a:gd name="T39" fmla="*/ 379 h 626"/>
                <a:gd name="T40" fmla="*/ 1095 w 1795"/>
                <a:gd name="T41" fmla="*/ 379 h 626"/>
                <a:gd name="T42" fmla="*/ 1095 w 1795"/>
                <a:gd name="T43" fmla="*/ 347 h 626"/>
                <a:gd name="T44" fmla="*/ 1099 w 1795"/>
                <a:gd name="T45" fmla="*/ 347 h 626"/>
                <a:gd name="T46" fmla="*/ 1099 w 1795"/>
                <a:gd name="T47" fmla="*/ 313 h 626"/>
                <a:gd name="T48" fmla="*/ 1174 w 1795"/>
                <a:gd name="T49" fmla="*/ 313 h 626"/>
                <a:gd name="T50" fmla="*/ 1174 w 1795"/>
                <a:gd name="T51" fmla="*/ 286 h 626"/>
                <a:gd name="T52" fmla="*/ 1174 w 1795"/>
                <a:gd name="T53" fmla="*/ 283 h 626"/>
                <a:gd name="T54" fmla="*/ 1323 w 1795"/>
                <a:gd name="T55" fmla="*/ 283 h 626"/>
                <a:gd name="T56" fmla="*/ 1323 w 1795"/>
                <a:gd name="T57" fmla="*/ 242 h 626"/>
                <a:gd name="T58" fmla="*/ 1494 w 1795"/>
                <a:gd name="T59" fmla="*/ 242 h 626"/>
                <a:gd name="T60" fmla="*/ 1494 w 1795"/>
                <a:gd name="T61" fmla="*/ 192 h 626"/>
                <a:gd name="T62" fmla="*/ 1517 w 1795"/>
                <a:gd name="T63" fmla="*/ 192 h 626"/>
                <a:gd name="T64" fmla="*/ 1517 w 1795"/>
                <a:gd name="T65" fmla="*/ 137 h 626"/>
                <a:gd name="T66" fmla="*/ 1528 w 1795"/>
                <a:gd name="T67" fmla="*/ 137 h 626"/>
                <a:gd name="T68" fmla="*/ 1528 w 1795"/>
                <a:gd name="T69" fmla="*/ 83 h 626"/>
                <a:gd name="T70" fmla="*/ 1745 w 1795"/>
                <a:gd name="T71" fmla="*/ 83 h 626"/>
                <a:gd name="T72" fmla="*/ 1745 w 1795"/>
                <a:gd name="T73" fmla="*/ 0 h 626"/>
                <a:gd name="T74" fmla="*/ 1795 w 1795"/>
                <a:gd name="T7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5" h="626">
                  <a:moveTo>
                    <a:pt x="0" y="626"/>
                  </a:moveTo>
                  <a:lnTo>
                    <a:pt x="114" y="626"/>
                  </a:lnTo>
                  <a:lnTo>
                    <a:pt x="114" y="605"/>
                  </a:lnTo>
                  <a:lnTo>
                    <a:pt x="212" y="605"/>
                  </a:lnTo>
                  <a:lnTo>
                    <a:pt x="212" y="567"/>
                  </a:lnTo>
                  <a:lnTo>
                    <a:pt x="570" y="567"/>
                  </a:lnTo>
                  <a:lnTo>
                    <a:pt x="570" y="551"/>
                  </a:lnTo>
                  <a:lnTo>
                    <a:pt x="673" y="551"/>
                  </a:lnTo>
                  <a:lnTo>
                    <a:pt x="673" y="530"/>
                  </a:lnTo>
                  <a:lnTo>
                    <a:pt x="725" y="530"/>
                  </a:lnTo>
                  <a:lnTo>
                    <a:pt x="732" y="530"/>
                  </a:lnTo>
                  <a:lnTo>
                    <a:pt x="732" y="484"/>
                  </a:lnTo>
                  <a:lnTo>
                    <a:pt x="752" y="484"/>
                  </a:lnTo>
                  <a:lnTo>
                    <a:pt x="752" y="457"/>
                  </a:lnTo>
                  <a:lnTo>
                    <a:pt x="855" y="457"/>
                  </a:lnTo>
                  <a:lnTo>
                    <a:pt x="855" y="434"/>
                  </a:lnTo>
                  <a:lnTo>
                    <a:pt x="1040" y="434"/>
                  </a:lnTo>
                  <a:lnTo>
                    <a:pt x="1040" y="407"/>
                  </a:lnTo>
                  <a:lnTo>
                    <a:pt x="1076" y="407"/>
                  </a:lnTo>
                  <a:lnTo>
                    <a:pt x="1076" y="379"/>
                  </a:lnTo>
                  <a:lnTo>
                    <a:pt x="1095" y="379"/>
                  </a:lnTo>
                  <a:lnTo>
                    <a:pt x="1095" y="347"/>
                  </a:lnTo>
                  <a:lnTo>
                    <a:pt x="1099" y="347"/>
                  </a:lnTo>
                  <a:lnTo>
                    <a:pt x="1099" y="313"/>
                  </a:lnTo>
                  <a:lnTo>
                    <a:pt x="1174" y="313"/>
                  </a:lnTo>
                  <a:lnTo>
                    <a:pt x="1174" y="286"/>
                  </a:lnTo>
                  <a:lnTo>
                    <a:pt x="1174" y="283"/>
                  </a:lnTo>
                  <a:lnTo>
                    <a:pt x="1323" y="283"/>
                  </a:lnTo>
                  <a:lnTo>
                    <a:pt x="1323" y="242"/>
                  </a:lnTo>
                  <a:lnTo>
                    <a:pt x="1494" y="242"/>
                  </a:lnTo>
                  <a:lnTo>
                    <a:pt x="1494" y="192"/>
                  </a:lnTo>
                  <a:lnTo>
                    <a:pt x="1517" y="192"/>
                  </a:lnTo>
                  <a:lnTo>
                    <a:pt x="1517" y="137"/>
                  </a:lnTo>
                  <a:lnTo>
                    <a:pt x="1528" y="137"/>
                  </a:lnTo>
                  <a:lnTo>
                    <a:pt x="1528" y="83"/>
                  </a:lnTo>
                  <a:lnTo>
                    <a:pt x="1745" y="83"/>
                  </a:lnTo>
                  <a:lnTo>
                    <a:pt x="1745" y="0"/>
                  </a:lnTo>
                  <a:lnTo>
                    <a:pt x="1795" y="0"/>
                  </a:lnTo>
                </a:path>
              </a:pathLst>
            </a:custGeom>
            <a:noFill/>
            <a:ln w="38100" cap="flat" cmpd="sng" algn="ctr">
              <a:solidFill>
                <a:srgbClr val="183059"/>
              </a:solidFill>
              <a:prstDash val="solid"/>
              <a:headEnd/>
              <a:tailEnd/>
            </a:ln>
            <a:effectLst>
              <a:outerShdw blurRad="40000" dist="23000" dir="5400000" rotWithShape="0">
                <a:srgbClr val="000000">
                  <a:alpha val="35000"/>
                </a:srgbClr>
              </a:outerShdw>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2" name="Freeform 27">
              <a:extLst>
                <a:ext uri="{FF2B5EF4-FFF2-40B4-BE49-F238E27FC236}">
                  <a16:creationId xmlns:a16="http://schemas.microsoft.com/office/drawing/2014/main" id="{57E0F43E-028D-48E4-AF96-39C63383270E}"/>
                </a:ext>
              </a:extLst>
            </p:cNvPr>
            <p:cNvSpPr>
              <a:spLocks/>
            </p:cNvSpPr>
            <p:nvPr/>
          </p:nvSpPr>
          <p:spPr bwMode="auto">
            <a:xfrm>
              <a:off x="5732036" y="2122194"/>
              <a:ext cx="2831521" cy="2096399"/>
            </a:xfrm>
            <a:custGeom>
              <a:avLst/>
              <a:gdLst>
                <a:gd name="T0" fmla="*/ 0 w 1845"/>
                <a:gd name="T1" fmla="*/ 1361 h 1366"/>
                <a:gd name="T2" fmla="*/ 12 w 1845"/>
                <a:gd name="T3" fmla="*/ 1349 h 1366"/>
                <a:gd name="T4" fmla="*/ 19 w 1845"/>
                <a:gd name="T5" fmla="*/ 1340 h 1366"/>
                <a:gd name="T6" fmla="*/ 26 w 1845"/>
                <a:gd name="T7" fmla="*/ 1307 h 1366"/>
                <a:gd name="T8" fmla="*/ 52 w 1845"/>
                <a:gd name="T9" fmla="*/ 1292 h 1366"/>
                <a:gd name="T10" fmla="*/ 61 w 1845"/>
                <a:gd name="T11" fmla="*/ 1288 h 1366"/>
                <a:gd name="T12" fmla="*/ 64 w 1845"/>
                <a:gd name="T13" fmla="*/ 1266 h 1366"/>
                <a:gd name="T14" fmla="*/ 92 w 1845"/>
                <a:gd name="T15" fmla="*/ 1238 h 1366"/>
                <a:gd name="T16" fmla="*/ 104 w 1845"/>
                <a:gd name="T17" fmla="*/ 1219 h 1366"/>
                <a:gd name="T18" fmla="*/ 125 w 1845"/>
                <a:gd name="T19" fmla="*/ 1195 h 1366"/>
                <a:gd name="T20" fmla="*/ 140 w 1845"/>
                <a:gd name="T21" fmla="*/ 1178 h 1366"/>
                <a:gd name="T22" fmla="*/ 197 w 1845"/>
                <a:gd name="T23" fmla="*/ 1145 h 1366"/>
                <a:gd name="T24" fmla="*/ 211 w 1845"/>
                <a:gd name="T25" fmla="*/ 1124 h 1366"/>
                <a:gd name="T26" fmla="*/ 218 w 1845"/>
                <a:gd name="T27" fmla="*/ 1110 h 1366"/>
                <a:gd name="T28" fmla="*/ 218 w 1845"/>
                <a:gd name="T29" fmla="*/ 1088 h 1366"/>
                <a:gd name="T30" fmla="*/ 232 w 1845"/>
                <a:gd name="T31" fmla="*/ 1074 h 1366"/>
                <a:gd name="T32" fmla="*/ 237 w 1845"/>
                <a:gd name="T33" fmla="*/ 1053 h 1366"/>
                <a:gd name="T34" fmla="*/ 258 w 1845"/>
                <a:gd name="T35" fmla="*/ 1036 h 1366"/>
                <a:gd name="T36" fmla="*/ 273 w 1845"/>
                <a:gd name="T37" fmla="*/ 1019 h 1366"/>
                <a:gd name="T38" fmla="*/ 301 w 1845"/>
                <a:gd name="T39" fmla="*/ 1017 h 1366"/>
                <a:gd name="T40" fmla="*/ 334 w 1845"/>
                <a:gd name="T41" fmla="*/ 998 h 1366"/>
                <a:gd name="T42" fmla="*/ 370 w 1845"/>
                <a:gd name="T43" fmla="*/ 979 h 1366"/>
                <a:gd name="T44" fmla="*/ 410 w 1845"/>
                <a:gd name="T45" fmla="*/ 960 h 1366"/>
                <a:gd name="T46" fmla="*/ 417 w 1845"/>
                <a:gd name="T47" fmla="*/ 946 h 1366"/>
                <a:gd name="T48" fmla="*/ 420 w 1845"/>
                <a:gd name="T49" fmla="*/ 929 h 1366"/>
                <a:gd name="T50" fmla="*/ 503 w 1845"/>
                <a:gd name="T51" fmla="*/ 905 h 1366"/>
                <a:gd name="T52" fmla="*/ 536 w 1845"/>
                <a:gd name="T53" fmla="*/ 889 h 1366"/>
                <a:gd name="T54" fmla="*/ 586 w 1845"/>
                <a:gd name="T55" fmla="*/ 870 h 1366"/>
                <a:gd name="T56" fmla="*/ 588 w 1845"/>
                <a:gd name="T57" fmla="*/ 851 h 1366"/>
                <a:gd name="T58" fmla="*/ 595 w 1845"/>
                <a:gd name="T59" fmla="*/ 829 h 1366"/>
                <a:gd name="T60" fmla="*/ 666 w 1845"/>
                <a:gd name="T61" fmla="*/ 815 h 1366"/>
                <a:gd name="T62" fmla="*/ 685 w 1845"/>
                <a:gd name="T63" fmla="*/ 789 h 1366"/>
                <a:gd name="T64" fmla="*/ 685 w 1845"/>
                <a:gd name="T65" fmla="*/ 772 h 1366"/>
                <a:gd name="T66" fmla="*/ 695 w 1845"/>
                <a:gd name="T67" fmla="*/ 749 h 1366"/>
                <a:gd name="T68" fmla="*/ 801 w 1845"/>
                <a:gd name="T69" fmla="*/ 727 h 1366"/>
                <a:gd name="T70" fmla="*/ 854 w 1845"/>
                <a:gd name="T71" fmla="*/ 708 h 1366"/>
                <a:gd name="T72" fmla="*/ 863 w 1845"/>
                <a:gd name="T73" fmla="*/ 706 h 1366"/>
                <a:gd name="T74" fmla="*/ 880 w 1845"/>
                <a:gd name="T75" fmla="*/ 682 h 1366"/>
                <a:gd name="T76" fmla="*/ 963 w 1845"/>
                <a:gd name="T77" fmla="*/ 661 h 1366"/>
                <a:gd name="T78" fmla="*/ 979 w 1845"/>
                <a:gd name="T79" fmla="*/ 635 h 1366"/>
                <a:gd name="T80" fmla="*/ 1003 w 1845"/>
                <a:gd name="T81" fmla="*/ 608 h 1366"/>
                <a:gd name="T82" fmla="*/ 1024 w 1845"/>
                <a:gd name="T83" fmla="*/ 585 h 1366"/>
                <a:gd name="T84" fmla="*/ 1043 w 1845"/>
                <a:gd name="T85" fmla="*/ 556 h 1366"/>
                <a:gd name="T86" fmla="*/ 1081 w 1845"/>
                <a:gd name="T87" fmla="*/ 530 h 1366"/>
                <a:gd name="T88" fmla="*/ 1088 w 1845"/>
                <a:gd name="T89" fmla="*/ 499 h 1366"/>
                <a:gd name="T90" fmla="*/ 1136 w 1845"/>
                <a:gd name="T91" fmla="*/ 447 h 1366"/>
                <a:gd name="T92" fmla="*/ 1136 w 1845"/>
                <a:gd name="T93" fmla="*/ 414 h 1366"/>
                <a:gd name="T94" fmla="*/ 1202 w 1845"/>
                <a:gd name="T95" fmla="*/ 385 h 1366"/>
                <a:gd name="T96" fmla="*/ 1214 w 1845"/>
                <a:gd name="T97" fmla="*/ 350 h 1366"/>
                <a:gd name="T98" fmla="*/ 1281 w 1845"/>
                <a:gd name="T99" fmla="*/ 319 h 1366"/>
                <a:gd name="T100" fmla="*/ 1290 w 1845"/>
                <a:gd name="T101" fmla="*/ 285 h 1366"/>
                <a:gd name="T102" fmla="*/ 1361 w 1845"/>
                <a:gd name="T103" fmla="*/ 245 h 1366"/>
                <a:gd name="T104" fmla="*/ 1418 w 1845"/>
                <a:gd name="T105" fmla="*/ 205 h 1366"/>
                <a:gd name="T106" fmla="*/ 1449 w 1845"/>
                <a:gd name="T107" fmla="*/ 164 h 1366"/>
                <a:gd name="T108" fmla="*/ 1458 w 1845"/>
                <a:gd name="T109" fmla="*/ 122 h 1366"/>
                <a:gd name="T110" fmla="*/ 1522 w 1845"/>
                <a:gd name="T111" fmla="*/ 79 h 1366"/>
                <a:gd name="T112" fmla="*/ 1821 w 1845"/>
                <a:gd name="T11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5" h="1366">
                  <a:moveTo>
                    <a:pt x="0" y="1366"/>
                  </a:moveTo>
                  <a:lnTo>
                    <a:pt x="0" y="1361"/>
                  </a:lnTo>
                  <a:lnTo>
                    <a:pt x="12" y="1361"/>
                  </a:lnTo>
                  <a:lnTo>
                    <a:pt x="12" y="1349"/>
                  </a:lnTo>
                  <a:lnTo>
                    <a:pt x="19" y="1349"/>
                  </a:lnTo>
                  <a:lnTo>
                    <a:pt x="19" y="1340"/>
                  </a:lnTo>
                  <a:lnTo>
                    <a:pt x="26" y="1340"/>
                  </a:lnTo>
                  <a:lnTo>
                    <a:pt x="26" y="1307"/>
                  </a:lnTo>
                  <a:lnTo>
                    <a:pt x="52" y="1307"/>
                  </a:lnTo>
                  <a:lnTo>
                    <a:pt x="52" y="1292"/>
                  </a:lnTo>
                  <a:lnTo>
                    <a:pt x="52" y="1288"/>
                  </a:lnTo>
                  <a:lnTo>
                    <a:pt x="61" y="1288"/>
                  </a:lnTo>
                  <a:lnTo>
                    <a:pt x="61" y="1266"/>
                  </a:lnTo>
                  <a:lnTo>
                    <a:pt x="64" y="1266"/>
                  </a:lnTo>
                  <a:lnTo>
                    <a:pt x="64" y="1238"/>
                  </a:lnTo>
                  <a:lnTo>
                    <a:pt x="92" y="1238"/>
                  </a:lnTo>
                  <a:lnTo>
                    <a:pt x="92" y="1219"/>
                  </a:lnTo>
                  <a:lnTo>
                    <a:pt x="104" y="1219"/>
                  </a:lnTo>
                  <a:lnTo>
                    <a:pt x="104" y="1195"/>
                  </a:lnTo>
                  <a:lnTo>
                    <a:pt x="125" y="1195"/>
                  </a:lnTo>
                  <a:lnTo>
                    <a:pt x="125" y="1178"/>
                  </a:lnTo>
                  <a:lnTo>
                    <a:pt x="140" y="1178"/>
                  </a:lnTo>
                  <a:lnTo>
                    <a:pt x="140" y="1145"/>
                  </a:lnTo>
                  <a:lnTo>
                    <a:pt x="197" y="1145"/>
                  </a:lnTo>
                  <a:lnTo>
                    <a:pt x="197" y="1124"/>
                  </a:lnTo>
                  <a:lnTo>
                    <a:pt x="211" y="1124"/>
                  </a:lnTo>
                  <a:lnTo>
                    <a:pt x="211" y="1110"/>
                  </a:lnTo>
                  <a:lnTo>
                    <a:pt x="218" y="1110"/>
                  </a:lnTo>
                  <a:lnTo>
                    <a:pt x="218" y="1091"/>
                  </a:lnTo>
                  <a:lnTo>
                    <a:pt x="218" y="1088"/>
                  </a:lnTo>
                  <a:lnTo>
                    <a:pt x="232" y="1088"/>
                  </a:lnTo>
                  <a:lnTo>
                    <a:pt x="232" y="1074"/>
                  </a:lnTo>
                  <a:lnTo>
                    <a:pt x="237" y="1074"/>
                  </a:lnTo>
                  <a:lnTo>
                    <a:pt x="237" y="1053"/>
                  </a:lnTo>
                  <a:lnTo>
                    <a:pt x="258" y="1053"/>
                  </a:lnTo>
                  <a:lnTo>
                    <a:pt x="258" y="1036"/>
                  </a:lnTo>
                  <a:lnTo>
                    <a:pt x="273" y="1036"/>
                  </a:lnTo>
                  <a:lnTo>
                    <a:pt x="273" y="1019"/>
                  </a:lnTo>
                  <a:lnTo>
                    <a:pt x="273" y="1017"/>
                  </a:lnTo>
                  <a:lnTo>
                    <a:pt x="301" y="1017"/>
                  </a:lnTo>
                  <a:lnTo>
                    <a:pt x="301" y="998"/>
                  </a:lnTo>
                  <a:lnTo>
                    <a:pt x="334" y="998"/>
                  </a:lnTo>
                  <a:lnTo>
                    <a:pt x="334" y="979"/>
                  </a:lnTo>
                  <a:lnTo>
                    <a:pt x="370" y="979"/>
                  </a:lnTo>
                  <a:lnTo>
                    <a:pt x="370" y="960"/>
                  </a:lnTo>
                  <a:lnTo>
                    <a:pt x="410" y="960"/>
                  </a:lnTo>
                  <a:lnTo>
                    <a:pt x="410" y="946"/>
                  </a:lnTo>
                  <a:lnTo>
                    <a:pt x="417" y="946"/>
                  </a:lnTo>
                  <a:lnTo>
                    <a:pt x="417" y="929"/>
                  </a:lnTo>
                  <a:lnTo>
                    <a:pt x="420" y="929"/>
                  </a:lnTo>
                  <a:lnTo>
                    <a:pt x="420" y="905"/>
                  </a:lnTo>
                  <a:lnTo>
                    <a:pt x="503" y="905"/>
                  </a:lnTo>
                  <a:lnTo>
                    <a:pt x="503" y="889"/>
                  </a:lnTo>
                  <a:lnTo>
                    <a:pt x="536" y="889"/>
                  </a:lnTo>
                  <a:lnTo>
                    <a:pt x="536" y="870"/>
                  </a:lnTo>
                  <a:lnTo>
                    <a:pt x="586" y="870"/>
                  </a:lnTo>
                  <a:lnTo>
                    <a:pt x="586" y="851"/>
                  </a:lnTo>
                  <a:lnTo>
                    <a:pt x="588" y="851"/>
                  </a:lnTo>
                  <a:lnTo>
                    <a:pt x="588" y="829"/>
                  </a:lnTo>
                  <a:lnTo>
                    <a:pt x="595" y="829"/>
                  </a:lnTo>
                  <a:lnTo>
                    <a:pt x="595" y="815"/>
                  </a:lnTo>
                  <a:lnTo>
                    <a:pt x="666" y="815"/>
                  </a:lnTo>
                  <a:lnTo>
                    <a:pt x="666" y="789"/>
                  </a:lnTo>
                  <a:lnTo>
                    <a:pt x="685" y="789"/>
                  </a:lnTo>
                  <a:lnTo>
                    <a:pt x="685" y="789"/>
                  </a:lnTo>
                  <a:lnTo>
                    <a:pt x="685" y="772"/>
                  </a:lnTo>
                  <a:lnTo>
                    <a:pt x="695" y="772"/>
                  </a:lnTo>
                  <a:lnTo>
                    <a:pt x="695" y="749"/>
                  </a:lnTo>
                  <a:lnTo>
                    <a:pt x="801" y="749"/>
                  </a:lnTo>
                  <a:lnTo>
                    <a:pt x="801" y="727"/>
                  </a:lnTo>
                  <a:lnTo>
                    <a:pt x="854" y="727"/>
                  </a:lnTo>
                  <a:lnTo>
                    <a:pt x="854" y="708"/>
                  </a:lnTo>
                  <a:lnTo>
                    <a:pt x="854" y="706"/>
                  </a:lnTo>
                  <a:lnTo>
                    <a:pt x="863" y="706"/>
                  </a:lnTo>
                  <a:lnTo>
                    <a:pt x="863" y="682"/>
                  </a:lnTo>
                  <a:lnTo>
                    <a:pt x="880" y="682"/>
                  </a:lnTo>
                  <a:lnTo>
                    <a:pt x="880" y="661"/>
                  </a:lnTo>
                  <a:lnTo>
                    <a:pt x="963" y="661"/>
                  </a:lnTo>
                  <a:lnTo>
                    <a:pt x="963" y="635"/>
                  </a:lnTo>
                  <a:lnTo>
                    <a:pt x="979" y="635"/>
                  </a:lnTo>
                  <a:lnTo>
                    <a:pt x="979" y="608"/>
                  </a:lnTo>
                  <a:lnTo>
                    <a:pt x="1003" y="608"/>
                  </a:lnTo>
                  <a:lnTo>
                    <a:pt x="1003" y="585"/>
                  </a:lnTo>
                  <a:lnTo>
                    <a:pt x="1024" y="585"/>
                  </a:lnTo>
                  <a:lnTo>
                    <a:pt x="1024" y="556"/>
                  </a:lnTo>
                  <a:lnTo>
                    <a:pt x="1043" y="556"/>
                  </a:lnTo>
                  <a:lnTo>
                    <a:pt x="1043" y="530"/>
                  </a:lnTo>
                  <a:lnTo>
                    <a:pt x="1081" y="530"/>
                  </a:lnTo>
                  <a:lnTo>
                    <a:pt x="1081" y="499"/>
                  </a:lnTo>
                  <a:lnTo>
                    <a:pt x="1088" y="499"/>
                  </a:lnTo>
                  <a:lnTo>
                    <a:pt x="1088" y="447"/>
                  </a:lnTo>
                  <a:lnTo>
                    <a:pt x="1136" y="447"/>
                  </a:lnTo>
                  <a:lnTo>
                    <a:pt x="1136" y="418"/>
                  </a:lnTo>
                  <a:lnTo>
                    <a:pt x="1136" y="414"/>
                  </a:lnTo>
                  <a:lnTo>
                    <a:pt x="1202" y="414"/>
                  </a:lnTo>
                  <a:lnTo>
                    <a:pt x="1202" y="385"/>
                  </a:lnTo>
                  <a:lnTo>
                    <a:pt x="1214" y="385"/>
                  </a:lnTo>
                  <a:lnTo>
                    <a:pt x="1214" y="350"/>
                  </a:lnTo>
                  <a:lnTo>
                    <a:pt x="1281" y="350"/>
                  </a:lnTo>
                  <a:lnTo>
                    <a:pt x="1281" y="319"/>
                  </a:lnTo>
                  <a:lnTo>
                    <a:pt x="1290" y="319"/>
                  </a:lnTo>
                  <a:lnTo>
                    <a:pt x="1290" y="285"/>
                  </a:lnTo>
                  <a:lnTo>
                    <a:pt x="1361" y="285"/>
                  </a:lnTo>
                  <a:lnTo>
                    <a:pt x="1361" y="245"/>
                  </a:lnTo>
                  <a:lnTo>
                    <a:pt x="1418" y="245"/>
                  </a:lnTo>
                  <a:lnTo>
                    <a:pt x="1418" y="205"/>
                  </a:lnTo>
                  <a:lnTo>
                    <a:pt x="1449" y="205"/>
                  </a:lnTo>
                  <a:lnTo>
                    <a:pt x="1449" y="164"/>
                  </a:lnTo>
                  <a:lnTo>
                    <a:pt x="1458" y="164"/>
                  </a:lnTo>
                  <a:lnTo>
                    <a:pt x="1458" y="122"/>
                  </a:lnTo>
                  <a:lnTo>
                    <a:pt x="1522" y="122"/>
                  </a:lnTo>
                  <a:lnTo>
                    <a:pt x="1522" y="79"/>
                  </a:lnTo>
                  <a:lnTo>
                    <a:pt x="1821" y="79"/>
                  </a:lnTo>
                  <a:lnTo>
                    <a:pt x="1821" y="0"/>
                  </a:lnTo>
                  <a:lnTo>
                    <a:pt x="1845" y="0"/>
                  </a:lnTo>
                </a:path>
              </a:pathLst>
            </a:custGeom>
            <a:noFill/>
            <a:ln w="28575" cap="flat">
              <a:solidFill>
                <a:srgbClr val="97BA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GB" sz="2000" kern="0" dirty="0">
                <a:solidFill>
                  <a:prstClr val="black"/>
                </a:solidFill>
                <a:latin typeface="Arial Narrow" panose="020B0606020202030204" pitchFamily="34" charset="0"/>
              </a:endParaRPr>
            </a:p>
          </p:txBody>
        </p:sp>
        <p:sp>
          <p:nvSpPr>
            <p:cNvPr id="293" name="TextBox 292">
              <a:extLst>
                <a:ext uri="{FF2B5EF4-FFF2-40B4-BE49-F238E27FC236}">
                  <a16:creationId xmlns:a16="http://schemas.microsoft.com/office/drawing/2014/main" id="{9B0C8BFA-B49F-418C-86FA-B5F41AE575BB}"/>
                </a:ext>
              </a:extLst>
            </p:cNvPr>
            <p:cNvSpPr txBox="1"/>
            <p:nvPr/>
          </p:nvSpPr>
          <p:spPr>
            <a:xfrm>
              <a:off x="1633947" y="1442125"/>
              <a:ext cx="2002472" cy="861774"/>
            </a:xfrm>
            <a:prstGeom prst="rect">
              <a:avLst/>
            </a:prstGeom>
            <a:noFill/>
          </p:spPr>
          <p:txBody>
            <a:bodyPr wrap="none" rtlCol="0">
              <a:spAutoFit/>
            </a:bodyPr>
            <a:lstStyle/>
            <a:p>
              <a:pPr algn="ctr" defTabSz="914400">
                <a:defRPr/>
              </a:pPr>
              <a:r>
                <a:rPr lang="en-GB" b="1" kern="0" dirty="0">
                  <a:solidFill>
                    <a:prstClr val="black"/>
                  </a:solidFill>
                  <a:latin typeface="Arial Narrow" panose="020B0606020202030204" pitchFamily="34" charset="0"/>
                </a:rPr>
                <a:t>Age</a:t>
              </a:r>
              <a:r>
                <a:rPr lang="en-GB" b="1" kern="0" dirty="0">
                  <a:solidFill>
                    <a:srgbClr val="D36739"/>
                  </a:solidFill>
                  <a:latin typeface="Arial Narrow" panose="020B0606020202030204" pitchFamily="34" charset="0"/>
                </a:rPr>
                <a:t> </a:t>
              </a:r>
              <a:r>
                <a:rPr lang="en-GB" b="1" kern="0" dirty="0">
                  <a:solidFill>
                    <a:srgbClr val="3F7FFF"/>
                  </a:solidFill>
                  <a:latin typeface="Arial Narrow" panose="020B0606020202030204" pitchFamily="34" charset="0"/>
                </a:rPr>
                <a:t>&lt;75 </a:t>
              </a:r>
              <a:r>
                <a:rPr lang="en-GB" b="1" kern="0" dirty="0">
                  <a:solidFill>
                    <a:prstClr val="black"/>
                  </a:solidFill>
                  <a:latin typeface="Arial Narrow" panose="020B0606020202030204" pitchFamily="34" charset="0"/>
                </a:rPr>
                <a:t>years</a:t>
              </a:r>
            </a:p>
            <a:p>
              <a:pPr algn="ctr" defTabSz="914400">
                <a:defRPr/>
              </a:pPr>
              <a:r>
                <a:rPr lang="en-GB" sz="1600" b="1" kern="0" dirty="0">
                  <a:solidFill>
                    <a:prstClr val="black"/>
                  </a:solidFill>
                  <a:latin typeface="Arial Narrow" panose="020B0606020202030204" pitchFamily="34" charset="0"/>
                </a:rPr>
                <a:t>HR with apixaban, 0.68</a:t>
              </a:r>
            </a:p>
            <a:p>
              <a:pPr algn="ctr" defTabSz="914400">
                <a:defRPr/>
              </a:pPr>
              <a:r>
                <a:rPr lang="en-GB" sz="1600" b="1" kern="0" dirty="0">
                  <a:solidFill>
                    <a:prstClr val="black"/>
                  </a:solidFill>
                  <a:latin typeface="Arial Narrow" panose="020B0606020202030204" pitchFamily="34" charset="0"/>
                </a:rPr>
                <a:t>(95% Cl, 0.42–1.08) </a:t>
              </a:r>
            </a:p>
          </p:txBody>
        </p:sp>
        <p:sp>
          <p:nvSpPr>
            <p:cNvPr id="294" name="TextBox 293">
              <a:extLst>
                <a:ext uri="{FF2B5EF4-FFF2-40B4-BE49-F238E27FC236}">
                  <a16:creationId xmlns:a16="http://schemas.microsoft.com/office/drawing/2014/main" id="{7FDCFDAA-3330-4027-873D-01243267BD76}"/>
                </a:ext>
              </a:extLst>
            </p:cNvPr>
            <p:cNvSpPr txBox="1"/>
            <p:nvPr/>
          </p:nvSpPr>
          <p:spPr>
            <a:xfrm>
              <a:off x="6147199" y="1442125"/>
              <a:ext cx="2002472" cy="861774"/>
            </a:xfrm>
            <a:prstGeom prst="rect">
              <a:avLst/>
            </a:prstGeom>
            <a:noFill/>
          </p:spPr>
          <p:txBody>
            <a:bodyPr wrap="none" rtlCol="0">
              <a:spAutoFit/>
            </a:bodyPr>
            <a:lstStyle/>
            <a:p>
              <a:pPr algn="ctr" defTabSz="914400">
                <a:defRPr/>
              </a:pPr>
              <a:r>
                <a:rPr lang="en-GB" b="1" kern="0" dirty="0">
                  <a:solidFill>
                    <a:prstClr val="black"/>
                  </a:solidFill>
                  <a:latin typeface="Arial Narrow" panose="020B0606020202030204" pitchFamily="34" charset="0"/>
                </a:rPr>
                <a:t>Age </a:t>
              </a:r>
              <a:r>
                <a:rPr lang="en-GB" b="1" kern="0" dirty="0">
                  <a:solidFill>
                    <a:srgbClr val="3F7FFF"/>
                  </a:solidFill>
                  <a:latin typeface="Arial Narrow" panose="020B0606020202030204" pitchFamily="34" charset="0"/>
                </a:rPr>
                <a:t>≥75 </a:t>
              </a:r>
              <a:r>
                <a:rPr lang="en-GB" b="1" kern="0" dirty="0">
                  <a:solidFill>
                    <a:prstClr val="black"/>
                  </a:solidFill>
                  <a:latin typeface="Arial Narrow" panose="020B0606020202030204" pitchFamily="34" charset="0"/>
                </a:rPr>
                <a:t>years</a:t>
              </a:r>
            </a:p>
            <a:p>
              <a:pPr algn="ctr" defTabSz="914400">
                <a:defRPr/>
              </a:pPr>
              <a:r>
                <a:rPr lang="en-GB" sz="1600" b="1" kern="0" dirty="0">
                  <a:solidFill>
                    <a:prstClr val="black"/>
                  </a:solidFill>
                  <a:latin typeface="Arial Narrow" panose="020B0606020202030204" pitchFamily="34" charset="0"/>
                </a:rPr>
                <a:t>HR with apixaban, 0.33</a:t>
              </a:r>
            </a:p>
            <a:p>
              <a:pPr algn="ctr" defTabSz="914400">
                <a:defRPr/>
              </a:pPr>
              <a:r>
                <a:rPr lang="en-GB" sz="1600" b="1" kern="0" dirty="0">
                  <a:solidFill>
                    <a:prstClr val="black"/>
                  </a:solidFill>
                  <a:latin typeface="Arial Narrow" panose="020B0606020202030204" pitchFamily="34" charset="0"/>
                </a:rPr>
                <a:t>(95% Cl, 0.19–0.54) </a:t>
              </a:r>
            </a:p>
          </p:txBody>
        </p:sp>
      </p:grpSp>
      <p:sp>
        <p:nvSpPr>
          <p:cNvPr id="297" name="TextBox 296">
            <a:extLst>
              <a:ext uri="{FF2B5EF4-FFF2-40B4-BE49-F238E27FC236}">
                <a16:creationId xmlns:a16="http://schemas.microsoft.com/office/drawing/2014/main" id="{0ED8D9FD-97D6-44B4-A1AE-D4462BCB8003}"/>
              </a:ext>
            </a:extLst>
          </p:cNvPr>
          <p:cNvSpPr txBox="1"/>
          <p:nvPr/>
        </p:nvSpPr>
        <p:spPr>
          <a:xfrm>
            <a:off x="181893" y="5569024"/>
            <a:ext cx="5360300" cy="523220"/>
          </a:xfrm>
          <a:prstGeom prst="rect">
            <a:avLst/>
          </a:prstGeom>
          <a:solidFill>
            <a:srgbClr val="FFFFFF"/>
          </a:solidFill>
        </p:spPr>
        <p:txBody>
          <a:bodyPr wrap="square" rtlCol="0">
            <a:spAutoFit/>
          </a:bodyPr>
          <a:lstStyle/>
          <a:p>
            <a:r>
              <a:rPr lang="en-US" sz="1400" b="1" dirty="0">
                <a:solidFill>
                  <a:schemeClr val="tx1">
                    <a:lumMod val="85000"/>
                    <a:lumOff val="15000"/>
                  </a:schemeClr>
                </a:solidFill>
                <a:latin typeface="Arial Narrow" panose="020B0606020202030204" pitchFamily="34" charset="0"/>
                <a:cs typeface="Candara"/>
              </a:rPr>
              <a:t>Cumulative hazard rates of stroke in ASA and apixaban </a:t>
            </a:r>
          </a:p>
          <a:p>
            <a:r>
              <a:rPr lang="en-US"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298" name="TextBox 297">
            <a:extLst>
              <a:ext uri="{FF2B5EF4-FFF2-40B4-BE49-F238E27FC236}">
                <a16:creationId xmlns:a16="http://schemas.microsoft.com/office/drawing/2014/main" id="{C825811E-6935-4CE7-8AA0-B37AC3DDB255}"/>
              </a:ext>
            </a:extLst>
          </p:cNvPr>
          <p:cNvSpPr txBox="1"/>
          <p:nvPr/>
        </p:nvSpPr>
        <p:spPr>
          <a:xfrm>
            <a:off x="6598221" y="5588478"/>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for interaction = 0.04</a:t>
            </a:r>
          </a:p>
        </p:txBody>
      </p:sp>
      <p:pic>
        <p:nvPicPr>
          <p:cNvPr id="299" name="Picture 2" descr="Image result for hyperlink icon">
            <a:hlinkClick r:id="rId6" action="ppaction://hlinksldjump"/>
            <a:extLst>
              <a:ext uri="{FF2B5EF4-FFF2-40B4-BE49-F238E27FC236}">
                <a16:creationId xmlns:a16="http://schemas.microsoft.com/office/drawing/2014/main" id="{A51F992F-F597-415A-A18C-6572C544FB14}"/>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60384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67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061"/>
            <a:ext cx="6408319" cy="892552"/>
          </a:xfrm>
          <a:prstGeom prst="rect">
            <a:avLst/>
          </a:prstGeom>
          <a:noFill/>
        </p:spPr>
        <p:txBody>
          <a:bodyPr wrap="square">
            <a:spAutoFit/>
          </a:bodyPr>
          <a:lstStyle/>
          <a:p>
            <a:pPr lvl="0"/>
            <a:r>
              <a:rPr lang="en-CA" sz="2800" b="1" dirty="0">
                <a:solidFill>
                  <a:srgbClr val="183059"/>
                </a:solidFill>
                <a:latin typeface="Arial Narrow" panose="020B0606020202030204" pitchFamily="34" charset="0"/>
                <a:cs typeface="Aharoni" panose="02010803020104030203" pitchFamily="2" charset="-79"/>
              </a:rPr>
              <a:t>AVERROES: </a:t>
            </a:r>
            <a:r>
              <a:rPr lang="en-CA" sz="2400" b="1" dirty="0">
                <a:solidFill>
                  <a:srgbClr val="183059"/>
                </a:solidFill>
                <a:latin typeface="Arial Narrow" panose="020B0606020202030204" pitchFamily="34" charset="0"/>
                <a:cs typeface="Aharoni" panose="02010803020104030203" pitchFamily="2" charset="-79"/>
              </a:rPr>
              <a:t>Above and below 75 years of age  </a:t>
            </a:r>
          </a:p>
          <a:p>
            <a:r>
              <a:rPr lang="en-CA" sz="2400" b="1" dirty="0">
                <a:solidFill>
                  <a:srgbClr val="0070C0"/>
                </a:solidFill>
                <a:latin typeface="Arial Narrow" panose="020B0606020202030204" pitchFamily="34" charset="0"/>
                <a:cs typeface="Aharoni" panose="02010803020104030203" pitchFamily="2" charset="-79"/>
              </a:rPr>
              <a:t>Bleeding</a:t>
            </a:r>
            <a:endParaRPr lang="en-CA" sz="2400" b="1" dirty="0">
              <a:solidFill>
                <a:srgbClr val="D36739"/>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37" name="Date Placeholder 3">
            <a:extLst>
              <a:ext uri="{FF2B5EF4-FFF2-40B4-BE49-F238E27FC236}">
                <a16:creationId xmlns:a16="http://schemas.microsoft.com/office/drawing/2014/main" id="{A26A0243-FDA6-4081-84DA-115C97A0E3B8}"/>
              </a:ext>
            </a:extLst>
          </p:cNvPr>
          <p:cNvSpPr txBox="1">
            <a:spLocks/>
          </p:cNvSpPr>
          <p:nvPr/>
        </p:nvSpPr>
        <p:spPr>
          <a:xfrm>
            <a:off x="161925" y="64536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grpSp>
        <p:nvGrpSpPr>
          <p:cNvPr id="364" name="Group 23">
            <a:extLst>
              <a:ext uri="{FF2B5EF4-FFF2-40B4-BE49-F238E27FC236}">
                <a16:creationId xmlns:a16="http://schemas.microsoft.com/office/drawing/2014/main" id="{16CF4D77-B3C2-44E1-A9EE-353217CCA65D}"/>
              </a:ext>
            </a:extLst>
          </p:cNvPr>
          <p:cNvGrpSpPr/>
          <p:nvPr/>
        </p:nvGrpSpPr>
        <p:grpSpPr>
          <a:xfrm>
            <a:off x="115604" y="1451799"/>
            <a:ext cx="8621989" cy="4041916"/>
            <a:chOff x="163730" y="1442125"/>
            <a:chExt cx="8621989" cy="4041916"/>
          </a:xfrm>
        </p:grpSpPr>
        <p:sp>
          <p:nvSpPr>
            <p:cNvPr id="365" name="AutoShape 8">
              <a:extLst>
                <a:ext uri="{FF2B5EF4-FFF2-40B4-BE49-F238E27FC236}">
                  <a16:creationId xmlns:a16="http://schemas.microsoft.com/office/drawing/2014/main" id="{5786B2C4-F53E-41F6-87FA-B73253AEDF96}"/>
                </a:ext>
              </a:extLst>
            </p:cNvPr>
            <p:cNvSpPr>
              <a:spLocks noChangeAspect="1" noChangeArrowheads="1" noTextEdit="1"/>
            </p:cNvSpPr>
            <p:nvPr/>
          </p:nvSpPr>
          <p:spPr bwMode="auto">
            <a:xfrm>
              <a:off x="5721117" y="3296169"/>
              <a:ext cx="2844800" cy="95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6" name="AutoShape 8">
              <a:extLst>
                <a:ext uri="{FF2B5EF4-FFF2-40B4-BE49-F238E27FC236}">
                  <a16:creationId xmlns:a16="http://schemas.microsoft.com/office/drawing/2014/main" id="{83750068-D038-4577-B4F9-AAB11BDF19FE}"/>
                </a:ext>
              </a:extLst>
            </p:cNvPr>
            <p:cNvSpPr>
              <a:spLocks noChangeAspect="1" noChangeArrowheads="1" noTextEdit="1"/>
            </p:cNvSpPr>
            <p:nvPr/>
          </p:nvSpPr>
          <p:spPr bwMode="auto">
            <a:xfrm>
              <a:off x="5724525" y="2143125"/>
              <a:ext cx="2846388" cy="209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7" name="Freeform 43">
              <a:extLst>
                <a:ext uri="{FF2B5EF4-FFF2-40B4-BE49-F238E27FC236}">
                  <a16:creationId xmlns:a16="http://schemas.microsoft.com/office/drawing/2014/main" id="{0696C4A2-7375-4ED6-9D2E-C2D330E8E3AA}"/>
                </a:ext>
              </a:extLst>
            </p:cNvPr>
            <p:cNvSpPr/>
            <p:nvPr/>
          </p:nvSpPr>
          <p:spPr bwMode="auto">
            <a:xfrm>
              <a:off x="1160585" y="2046849"/>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8" name="Freeform 44">
              <a:extLst>
                <a:ext uri="{FF2B5EF4-FFF2-40B4-BE49-F238E27FC236}">
                  <a16:creationId xmlns:a16="http://schemas.microsoft.com/office/drawing/2014/main" id="{F5189BFE-3B33-4D15-B35C-40082532CDCE}"/>
                </a:ext>
              </a:extLst>
            </p:cNvPr>
            <p:cNvSpPr/>
            <p:nvPr/>
          </p:nvSpPr>
          <p:spPr bwMode="auto">
            <a:xfrm>
              <a:off x="4042063"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69" name="Freeform 45">
              <a:extLst>
                <a:ext uri="{FF2B5EF4-FFF2-40B4-BE49-F238E27FC236}">
                  <a16:creationId xmlns:a16="http://schemas.microsoft.com/office/drawing/2014/main" id="{265C2849-951D-46E0-9679-29CC46A212E7}"/>
                </a:ext>
              </a:extLst>
            </p:cNvPr>
            <p:cNvSpPr/>
            <p:nvPr/>
          </p:nvSpPr>
          <p:spPr bwMode="auto">
            <a:xfrm>
              <a:off x="357447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0" name="Freeform 46">
              <a:extLst>
                <a:ext uri="{FF2B5EF4-FFF2-40B4-BE49-F238E27FC236}">
                  <a16:creationId xmlns:a16="http://schemas.microsoft.com/office/drawing/2014/main" id="{FCFBF8F1-EB4C-4A45-AF44-2BF744112E54}"/>
                </a:ext>
              </a:extLst>
            </p:cNvPr>
            <p:cNvSpPr/>
            <p:nvPr/>
          </p:nvSpPr>
          <p:spPr bwMode="auto">
            <a:xfrm>
              <a:off x="3101686"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1" name="Freeform 47">
              <a:extLst>
                <a:ext uri="{FF2B5EF4-FFF2-40B4-BE49-F238E27FC236}">
                  <a16:creationId xmlns:a16="http://schemas.microsoft.com/office/drawing/2014/main" id="{B1C9221B-3E77-414D-A834-834980C94E90}"/>
                </a:ext>
              </a:extLst>
            </p:cNvPr>
            <p:cNvSpPr/>
            <p:nvPr/>
          </p:nvSpPr>
          <p:spPr bwMode="auto">
            <a:xfrm>
              <a:off x="2628900"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2" name="Freeform 49">
              <a:extLst>
                <a:ext uri="{FF2B5EF4-FFF2-40B4-BE49-F238E27FC236}">
                  <a16:creationId xmlns:a16="http://schemas.microsoft.com/office/drawing/2014/main" id="{CB5AE37B-92B0-4BD5-A8D5-54B98581ED60}"/>
                </a:ext>
              </a:extLst>
            </p:cNvPr>
            <p:cNvSpPr/>
            <p:nvPr/>
          </p:nvSpPr>
          <p:spPr bwMode="auto">
            <a:xfrm>
              <a:off x="2156114"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3" name="Freeform 51">
              <a:extLst>
                <a:ext uri="{FF2B5EF4-FFF2-40B4-BE49-F238E27FC236}">
                  <a16:creationId xmlns:a16="http://schemas.microsoft.com/office/drawing/2014/main" id="{9B5F0996-8527-4479-AC4A-FDDF97DAA3FE}"/>
                </a:ext>
              </a:extLst>
            </p:cNvPr>
            <p:cNvSpPr/>
            <p:nvPr/>
          </p:nvSpPr>
          <p:spPr bwMode="auto">
            <a:xfrm>
              <a:off x="1683328"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4" name="Freeform 52">
              <a:extLst>
                <a:ext uri="{FF2B5EF4-FFF2-40B4-BE49-F238E27FC236}">
                  <a16:creationId xmlns:a16="http://schemas.microsoft.com/office/drawing/2014/main" id="{EABB32D8-D302-4E01-A666-5EC02200E7D3}"/>
                </a:ext>
              </a:extLst>
            </p:cNvPr>
            <p:cNvSpPr/>
            <p:nvPr/>
          </p:nvSpPr>
          <p:spPr bwMode="auto">
            <a:xfrm>
              <a:off x="1210542" y="429664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5" name="Freeform 53">
              <a:extLst>
                <a:ext uri="{FF2B5EF4-FFF2-40B4-BE49-F238E27FC236}">
                  <a16:creationId xmlns:a16="http://schemas.microsoft.com/office/drawing/2014/main" id="{D63A9D52-1657-4E41-90AD-F9773E6A36F8}"/>
                </a:ext>
              </a:extLst>
            </p:cNvPr>
            <p:cNvSpPr/>
            <p:nvPr/>
          </p:nvSpPr>
          <p:spPr bwMode="auto">
            <a:xfrm rot="5400000">
              <a:off x="1103494" y="422046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6" name="Freeform 54">
              <a:extLst>
                <a:ext uri="{FF2B5EF4-FFF2-40B4-BE49-F238E27FC236}">
                  <a16:creationId xmlns:a16="http://schemas.microsoft.com/office/drawing/2014/main" id="{516FF6D4-BF09-44DE-BDC6-96F5D55A1532}"/>
                </a:ext>
              </a:extLst>
            </p:cNvPr>
            <p:cNvSpPr/>
            <p:nvPr/>
          </p:nvSpPr>
          <p:spPr bwMode="auto">
            <a:xfrm rot="5400000">
              <a:off x="1103494" y="395399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7" name="Freeform 55">
              <a:extLst>
                <a:ext uri="{FF2B5EF4-FFF2-40B4-BE49-F238E27FC236}">
                  <a16:creationId xmlns:a16="http://schemas.microsoft.com/office/drawing/2014/main" id="{72A4EAB7-3685-4A42-8BD7-88B0FBF67D95}"/>
                </a:ext>
              </a:extLst>
            </p:cNvPr>
            <p:cNvSpPr/>
            <p:nvPr/>
          </p:nvSpPr>
          <p:spPr bwMode="auto">
            <a:xfrm rot="5400000">
              <a:off x="1103494" y="368753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8" name="Freeform 56">
              <a:extLst>
                <a:ext uri="{FF2B5EF4-FFF2-40B4-BE49-F238E27FC236}">
                  <a16:creationId xmlns:a16="http://schemas.microsoft.com/office/drawing/2014/main" id="{ABED2E64-767C-4AAD-A5E5-31C2EFD1B359}"/>
                </a:ext>
              </a:extLst>
            </p:cNvPr>
            <p:cNvSpPr/>
            <p:nvPr/>
          </p:nvSpPr>
          <p:spPr bwMode="auto">
            <a:xfrm rot="5400000">
              <a:off x="1103494" y="342107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79" name="Freeform 57">
              <a:extLst>
                <a:ext uri="{FF2B5EF4-FFF2-40B4-BE49-F238E27FC236}">
                  <a16:creationId xmlns:a16="http://schemas.microsoft.com/office/drawing/2014/main" id="{6EC3519E-E327-4516-91C5-8C5BEEED740D}"/>
                </a:ext>
              </a:extLst>
            </p:cNvPr>
            <p:cNvSpPr/>
            <p:nvPr/>
          </p:nvSpPr>
          <p:spPr bwMode="auto">
            <a:xfrm rot="5400000">
              <a:off x="1103494" y="3154607"/>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0" name="Freeform 58">
              <a:extLst>
                <a:ext uri="{FF2B5EF4-FFF2-40B4-BE49-F238E27FC236}">
                  <a16:creationId xmlns:a16="http://schemas.microsoft.com/office/drawing/2014/main" id="{5ACC5B29-E38A-4423-9CBE-37A36367487C}"/>
                </a:ext>
              </a:extLst>
            </p:cNvPr>
            <p:cNvSpPr/>
            <p:nvPr/>
          </p:nvSpPr>
          <p:spPr bwMode="auto">
            <a:xfrm rot="5400000">
              <a:off x="1103494" y="288814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1" name="Freeform 59">
              <a:extLst>
                <a:ext uri="{FF2B5EF4-FFF2-40B4-BE49-F238E27FC236}">
                  <a16:creationId xmlns:a16="http://schemas.microsoft.com/office/drawing/2014/main" id="{11007D13-D3EB-424B-B134-40A5198D1BC1}"/>
                </a:ext>
              </a:extLst>
            </p:cNvPr>
            <p:cNvSpPr/>
            <p:nvPr/>
          </p:nvSpPr>
          <p:spPr bwMode="auto">
            <a:xfrm rot="5400000">
              <a:off x="1103494" y="2621679"/>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2" name="Freeform 60">
              <a:extLst>
                <a:ext uri="{FF2B5EF4-FFF2-40B4-BE49-F238E27FC236}">
                  <a16:creationId xmlns:a16="http://schemas.microsoft.com/office/drawing/2014/main" id="{737AD62D-2A66-4CD0-BFE5-D901EEDB6E72}"/>
                </a:ext>
              </a:extLst>
            </p:cNvPr>
            <p:cNvSpPr/>
            <p:nvPr/>
          </p:nvSpPr>
          <p:spPr bwMode="auto">
            <a:xfrm rot="5400000">
              <a:off x="1103494" y="2355215"/>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3" name="Freeform 61">
              <a:extLst>
                <a:ext uri="{FF2B5EF4-FFF2-40B4-BE49-F238E27FC236}">
                  <a16:creationId xmlns:a16="http://schemas.microsoft.com/office/drawing/2014/main" id="{8BBBAD12-7616-4B89-8E6E-CB2245B7108E}"/>
                </a:ext>
              </a:extLst>
            </p:cNvPr>
            <p:cNvSpPr/>
            <p:nvPr/>
          </p:nvSpPr>
          <p:spPr bwMode="auto">
            <a:xfrm rot="5400000">
              <a:off x="1103494" y="2088751"/>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384" name="TextBox 383">
              <a:extLst>
                <a:ext uri="{FF2B5EF4-FFF2-40B4-BE49-F238E27FC236}">
                  <a16:creationId xmlns:a16="http://schemas.microsoft.com/office/drawing/2014/main" id="{A904BC01-C672-46A6-BCA5-C27FA463EAF3}"/>
                </a:ext>
              </a:extLst>
            </p:cNvPr>
            <p:cNvSpPr txBox="1"/>
            <p:nvPr/>
          </p:nvSpPr>
          <p:spPr>
            <a:xfrm>
              <a:off x="1077332"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385" name="TextBox 384">
              <a:extLst>
                <a:ext uri="{FF2B5EF4-FFF2-40B4-BE49-F238E27FC236}">
                  <a16:creationId xmlns:a16="http://schemas.microsoft.com/office/drawing/2014/main" id="{9DD1186F-5453-4FCF-BEFD-0BDF3CD361D9}"/>
                </a:ext>
              </a:extLst>
            </p:cNvPr>
            <p:cNvSpPr txBox="1"/>
            <p:nvPr/>
          </p:nvSpPr>
          <p:spPr>
            <a:xfrm>
              <a:off x="154926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386" name="TextBox 385">
              <a:extLst>
                <a:ext uri="{FF2B5EF4-FFF2-40B4-BE49-F238E27FC236}">
                  <a16:creationId xmlns:a16="http://schemas.microsoft.com/office/drawing/2014/main" id="{C154936B-A091-43F7-BA2A-6C50B7582EAB}"/>
                </a:ext>
              </a:extLst>
            </p:cNvPr>
            <p:cNvSpPr txBox="1"/>
            <p:nvPr/>
          </p:nvSpPr>
          <p:spPr>
            <a:xfrm>
              <a:off x="2027329"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387" name="TextBox 386">
              <a:extLst>
                <a:ext uri="{FF2B5EF4-FFF2-40B4-BE49-F238E27FC236}">
                  <a16:creationId xmlns:a16="http://schemas.microsoft.com/office/drawing/2014/main" id="{6B0BC8EB-4447-48AA-94C9-8F77E245C122}"/>
                </a:ext>
              </a:extLst>
            </p:cNvPr>
            <p:cNvSpPr txBox="1"/>
            <p:nvPr/>
          </p:nvSpPr>
          <p:spPr>
            <a:xfrm>
              <a:off x="2503777" y="4322045"/>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388" name="TextBox 387">
              <a:extLst>
                <a:ext uri="{FF2B5EF4-FFF2-40B4-BE49-F238E27FC236}">
                  <a16:creationId xmlns:a16="http://schemas.microsoft.com/office/drawing/2014/main" id="{7D7AD989-A67D-4B8A-A1B5-6B02E5EBF8F2}"/>
                </a:ext>
              </a:extLst>
            </p:cNvPr>
            <p:cNvSpPr txBox="1"/>
            <p:nvPr/>
          </p:nvSpPr>
          <p:spPr>
            <a:xfrm>
              <a:off x="2922405"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389" name="TextBox 388">
              <a:extLst>
                <a:ext uri="{FF2B5EF4-FFF2-40B4-BE49-F238E27FC236}">
                  <a16:creationId xmlns:a16="http://schemas.microsoft.com/office/drawing/2014/main" id="{CE49B774-14D2-4F8B-9113-5EFE110C2A31}"/>
                </a:ext>
              </a:extLst>
            </p:cNvPr>
            <p:cNvSpPr txBox="1"/>
            <p:nvPr/>
          </p:nvSpPr>
          <p:spPr>
            <a:xfrm>
              <a:off x="3389996" y="4322045"/>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390" name="TextBox 389">
              <a:extLst>
                <a:ext uri="{FF2B5EF4-FFF2-40B4-BE49-F238E27FC236}">
                  <a16:creationId xmlns:a16="http://schemas.microsoft.com/office/drawing/2014/main" id="{8CC0454B-EF9E-49E4-95C7-51BDF0EFCF7B}"/>
                </a:ext>
              </a:extLst>
            </p:cNvPr>
            <p:cNvSpPr txBox="1"/>
            <p:nvPr/>
          </p:nvSpPr>
          <p:spPr>
            <a:xfrm>
              <a:off x="3867977" y="4322045"/>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391" name="TextBox 390">
              <a:extLst>
                <a:ext uri="{FF2B5EF4-FFF2-40B4-BE49-F238E27FC236}">
                  <a16:creationId xmlns:a16="http://schemas.microsoft.com/office/drawing/2014/main" id="{B86E7228-4E60-4EEA-A2B0-72850130594F}"/>
                </a:ext>
              </a:extLst>
            </p:cNvPr>
            <p:cNvSpPr txBox="1"/>
            <p:nvPr/>
          </p:nvSpPr>
          <p:spPr>
            <a:xfrm>
              <a:off x="693990" y="408810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392" name="TextBox 391">
              <a:extLst>
                <a:ext uri="{FF2B5EF4-FFF2-40B4-BE49-F238E27FC236}">
                  <a16:creationId xmlns:a16="http://schemas.microsoft.com/office/drawing/2014/main" id="{E1C89B72-1625-4AE0-A23F-AA34D410556F}"/>
                </a:ext>
              </a:extLst>
            </p:cNvPr>
            <p:cNvSpPr txBox="1"/>
            <p:nvPr/>
          </p:nvSpPr>
          <p:spPr>
            <a:xfrm>
              <a:off x="693990" y="382083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393" name="TextBox 392">
              <a:extLst>
                <a:ext uri="{FF2B5EF4-FFF2-40B4-BE49-F238E27FC236}">
                  <a16:creationId xmlns:a16="http://schemas.microsoft.com/office/drawing/2014/main" id="{E0FB6D9A-8032-4B35-92B6-2309A9EAA2A3}"/>
                </a:ext>
              </a:extLst>
            </p:cNvPr>
            <p:cNvSpPr txBox="1"/>
            <p:nvPr/>
          </p:nvSpPr>
          <p:spPr>
            <a:xfrm>
              <a:off x="693989" y="355356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394" name="TextBox 393">
              <a:extLst>
                <a:ext uri="{FF2B5EF4-FFF2-40B4-BE49-F238E27FC236}">
                  <a16:creationId xmlns:a16="http://schemas.microsoft.com/office/drawing/2014/main" id="{7B99AC53-3C29-4B89-938D-FA85D33BC4C4}"/>
                </a:ext>
              </a:extLst>
            </p:cNvPr>
            <p:cNvSpPr txBox="1"/>
            <p:nvPr/>
          </p:nvSpPr>
          <p:spPr>
            <a:xfrm>
              <a:off x="693989" y="3286299"/>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395" name="TextBox 394">
              <a:extLst>
                <a:ext uri="{FF2B5EF4-FFF2-40B4-BE49-F238E27FC236}">
                  <a16:creationId xmlns:a16="http://schemas.microsoft.com/office/drawing/2014/main" id="{BE2BE48C-EA82-4077-9DD0-2ADD561A9CE9}"/>
                </a:ext>
              </a:extLst>
            </p:cNvPr>
            <p:cNvSpPr txBox="1"/>
            <p:nvPr/>
          </p:nvSpPr>
          <p:spPr>
            <a:xfrm>
              <a:off x="693989" y="301903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396" name="TextBox 395">
              <a:extLst>
                <a:ext uri="{FF2B5EF4-FFF2-40B4-BE49-F238E27FC236}">
                  <a16:creationId xmlns:a16="http://schemas.microsoft.com/office/drawing/2014/main" id="{D27EE10A-7629-4809-8003-21BB3D554DF2}"/>
                </a:ext>
              </a:extLst>
            </p:cNvPr>
            <p:cNvSpPr txBox="1"/>
            <p:nvPr/>
          </p:nvSpPr>
          <p:spPr>
            <a:xfrm>
              <a:off x="693989" y="2751761"/>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397" name="TextBox 396">
              <a:extLst>
                <a:ext uri="{FF2B5EF4-FFF2-40B4-BE49-F238E27FC236}">
                  <a16:creationId xmlns:a16="http://schemas.microsoft.com/office/drawing/2014/main" id="{9A7C485D-DF9A-4D7C-9536-EE7D4EABA089}"/>
                </a:ext>
              </a:extLst>
            </p:cNvPr>
            <p:cNvSpPr txBox="1"/>
            <p:nvPr/>
          </p:nvSpPr>
          <p:spPr>
            <a:xfrm>
              <a:off x="693989" y="2484493"/>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398" name="TextBox 397">
              <a:extLst>
                <a:ext uri="{FF2B5EF4-FFF2-40B4-BE49-F238E27FC236}">
                  <a16:creationId xmlns:a16="http://schemas.microsoft.com/office/drawing/2014/main" id="{655127BC-3D4A-461D-9C6E-BC94FA30D73C}"/>
                </a:ext>
              </a:extLst>
            </p:cNvPr>
            <p:cNvSpPr txBox="1"/>
            <p:nvPr/>
          </p:nvSpPr>
          <p:spPr>
            <a:xfrm>
              <a:off x="693989" y="2217225"/>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399" name="TextBox 398">
              <a:extLst>
                <a:ext uri="{FF2B5EF4-FFF2-40B4-BE49-F238E27FC236}">
                  <a16:creationId xmlns:a16="http://schemas.microsoft.com/office/drawing/2014/main" id="{B47EA40B-0CC4-4B87-ACC6-586672F6BE16}"/>
                </a:ext>
              </a:extLst>
            </p:cNvPr>
            <p:cNvSpPr txBox="1"/>
            <p:nvPr/>
          </p:nvSpPr>
          <p:spPr>
            <a:xfrm>
              <a:off x="693989" y="1949957"/>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00" name="TextBox 399">
              <a:extLst>
                <a:ext uri="{FF2B5EF4-FFF2-40B4-BE49-F238E27FC236}">
                  <a16:creationId xmlns:a16="http://schemas.microsoft.com/office/drawing/2014/main" id="{E46D4414-3D6E-4A63-87C7-4612030B29C0}"/>
                </a:ext>
              </a:extLst>
            </p:cNvPr>
            <p:cNvSpPr txBox="1"/>
            <p:nvPr/>
          </p:nvSpPr>
          <p:spPr>
            <a:xfrm>
              <a:off x="2304970" y="4582612"/>
              <a:ext cx="6687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Months</a:t>
              </a:r>
            </a:p>
          </p:txBody>
        </p:sp>
        <p:sp>
          <p:nvSpPr>
            <p:cNvPr id="401" name="TextBox 400">
              <a:extLst>
                <a:ext uri="{FF2B5EF4-FFF2-40B4-BE49-F238E27FC236}">
                  <a16:creationId xmlns:a16="http://schemas.microsoft.com/office/drawing/2014/main" id="{D63C1D98-7C0D-4FBB-9669-36677105BAE4}"/>
                </a:ext>
              </a:extLst>
            </p:cNvPr>
            <p:cNvSpPr txBox="1"/>
            <p:nvPr/>
          </p:nvSpPr>
          <p:spPr>
            <a:xfrm rot="16200000">
              <a:off x="-169102" y="3034950"/>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02" name="TextBox 401">
              <a:extLst>
                <a:ext uri="{FF2B5EF4-FFF2-40B4-BE49-F238E27FC236}">
                  <a16:creationId xmlns:a16="http://schemas.microsoft.com/office/drawing/2014/main" id="{1B90B9B1-F4AE-4751-AE6E-9B84A1BDFA2A}"/>
                </a:ext>
              </a:extLst>
            </p:cNvPr>
            <p:cNvSpPr txBox="1"/>
            <p:nvPr/>
          </p:nvSpPr>
          <p:spPr>
            <a:xfrm>
              <a:off x="2712615" y="3584049"/>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3" name="TextBox 402">
              <a:extLst>
                <a:ext uri="{FF2B5EF4-FFF2-40B4-BE49-F238E27FC236}">
                  <a16:creationId xmlns:a16="http://schemas.microsoft.com/office/drawing/2014/main" id="{902CA258-8335-4E06-9E40-905D121AE439}"/>
                </a:ext>
              </a:extLst>
            </p:cNvPr>
            <p:cNvSpPr txBox="1"/>
            <p:nvPr/>
          </p:nvSpPr>
          <p:spPr>
            <a:xfrm>
              <a:off x="3363220" y="3993912"/>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Arial Narrow" panose="020B0606020202030204" pitchFamily="34" charset="0"/>
                </a:rPr>
                <a:t>ASA</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04" name="TextBox 403">
              <a:extLst>
                <a:ext uri="{FF2B5EF4-FFF2-40B4-BE49-F238E27FC236}">
                  <a16:creationId xmlns:a16="http://schemas.microsoft.com/office/drawing/2014/main" id="{5CC91D74-90C1-4A3F-BB6C-B36933FC91DB}"/>
                </a:ext>
              </a:extLst>
            </p:cNvPr>
            <p:cNvSpPr txBox="1"/>
            <p:nvPr/>
          </p:nvSpPr>
          <p:spPr>
            <a:xfrm>
              <a:off x="163730" y="4776186"/>
              <a:ext cx="89960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No. at risk</a:t>
              </a:r>
            </a:p>
          </p:txBody>
        </p:sp>
        <p:sp>
          <p:nvSpPr>
            <p:cNvPr id="405" name="TextBox 404">
              <a:extLst>
                <a:ext uri="{FF2B5EF4-FFF2-40B4-BE49-F238E27FC236}">
                  <a16:creationId xmlns:a16="http://schemas.microsoft.com/office/drawing/2014/main" id="{A11ACD3B-29DE-4BA8-9C97-1B201442ED19}"/>
                </a:ext>
              </a:extLst>
            </p:cNvPr>
            <p:cNvSpPr txBox="1"/>
            <p:nvPr/>
          </p:nvSpPr>
          <p:spPr>
            <a:xfrm>
              <a:off x="176553" y="49785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ASA</a:t>
              </a:r>
            </a:p>
          </p:txBody>
        </p:sp>
        <p:sp>
          <p:nvSpPr>
            <p:cNvPr id="406" name="TextBox 405">
              <a:extLst>
                <a:ext uri="{FF2B5EF4-FFF2-40B4-BE49-F238E27FC236}">
                  <a16:creationId xmlns:a16="http://schemas.microsoft.com/office/drawing/2014/main" id="{576BCE72-4BB7-42AC-A1FD-DA10F2C8D3D8}"/>
                </a:ext>
              </a:extLst>
            </p:cNvPr>
            <p:cNvSpPr txBox="1"/>
            <p:nvPr/>
          </p:nvSpPr>
          <p:spPr>
            <a:xfrm>
              <a:off x="176553" y="5176264"/>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07" name="TextBox 406">
              <a:extLst>
                <a:ext uri="{FF2B5EF4-FFF2-40B4-BE49-F238E27FC236}">
                  <a16:creationId xmlns:a16="http://schemas.microsoft.com/office/drawing/2014/main" id="{9D86FDDB-DDC3-40F0-AE01-352781F631CB}"/>
                </a:ext>
              </a:extLst>
            </p:cNvPr>
            <p:cNvSpPr txBox="1"/>
            <p:nvPr/>
          </p:nvSpPr>
          <p:spPr>
            <a:xfrm>
              <a:off x="952186" y="497382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1799</a:t>
              </a:r>
            </a:p>
          </p:txBody>
        </p:sp>
        <p:sp>
          <p:nvSpPr>
            <p:cNvPr id="408" name="TextBox 407">
              <a:extLst>
                <a:ext uri="{FF2B5EF4-FFF2-40B4-BE49-F238E27FC236}">
                  <a16:creationId xmlns:a16="http://schemas.microsoft.com/office/drawing/2014/main" id="{0E1FC32B-DD2F-4D59-92AF-5CD25290FDC6}"/>
                </a:ext>
              </a:extLst>
            </p:cNvPr>
            <p:cNvSpPr txBox="1"/>
            <p:nvPr/>
          </p:nvSpPr>
          <p:spPr>
            <a:xfrm>
              <a:off x="952186"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1901</a:t>
              </a:r>
            </a:p>
          </p:txBody>
        </p:sp>
        <p:sp>
          <p:nvSpPr>
            <p:cNvPr id="409" name="TextBox 408">
              <a:extLst>
                <a:ext uri="{FF2B5EF4-FFF2-40B4-BE49-F238E27FC236}">
                  <a16:creationId xmlns:a16="http://schemas.microsoft.com/office/drawing/2014/main" id="{AAE60E15-0C99-4B6F-BF3E-001C8F7D9392}"/>
                </a:ext>
              </a:extLst>
            </p:cNvPr>
            <p:cNvSpPr txBox="1"/>
            <p:nvPr/>
          </p:nvSpPr>
          <p:spPr>
            <a:xfrm>
              <a:off x="1427488"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1776</a:t>
              </a:r>
            </a:p>
          </p:txBody>
        </p:sp>
        <p:sp>
          <p:nvSpPr>
            <p:cNvPr id="410" name="TextBox 409">
              <a:extLst>
                <a:ext uri="{FF2B5EF4-FFF2-40B4-BE49-F238E27FC236}">
                  <a16:creationId xmlns:a16="http://schemas.microsoft.com/office/drawing/2014/main" id="{81EE775B-62A7-45EA-AAE1-69BF1430896A}"/>
                </a:ext>
              </a:extLst>
            </p:cNvPr>
            <p:cNvSpPr txBox="1"/>
            <p:nvPr/>
          </p:nvSpPr>
          <p:spPr>
            <a:xfrm>
              <a:off x="1427488"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1872</a:t>
              </a:r>
            </a:p>
          </p:txBody>
        </p:sp>
        <p:sp>
          <p:nvSpPr>
            <p:cNvPr id="411" name="TextBox 410">
              <a:extLst>
                <a:ext uri="{FF2B5EF4-FFF2-40B4-BE49-F238E27FC236}">
                  <a16:creationId xmlns:a16="http://schemas.microsoft.com/office/drawing/2014/main" id="{E6444B3E-83F0-4E3A-AB48-10625620C2CA}"/>
                </a:ext>
              </a:extLst>
            </p:cNvPr>
            <p:cNvSpPr txBox="1"/>
            <p:nvPr/>
          </p:nvSpPr>
          <p:spPr>
            <a:xfrm>
              <a:off x="1898856" y="4983407"/>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1654</a:t>
              </a:r>
            </a:p>
          </p:txBody>
        </p:sp>
        <p:sp>
          <p:nvSpPr>
            <p:cNvPr id="412" name="TextBox 411">
              <a:extLst>
                <a:ext uri="{FF2B5EF4-FFF2-40B4-BE49-F238E27FC236}">
                  <a16:creationId xmlns:a16="http://schemas.microsoft.com/office/drawing/2014/main" id="{D4F9AE55-DFD5-4436-8E83-66AEC6E085D3}"/>
                </a:ext>
              </a:extLst>
            </p:cNvPr>
            <p:cNvSpPr txBox="1"/>
            <p:nvPr/>
          </p:nvSpPr>
          <p:spPr>
            <a:xfrm>
              <a:off x="1898856"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1748</a:t>
              </a:r>
            </a:p>
          </p:txBody>
        </p:sp>
        <p:sp>
          <p:nvSpPr>
            <p:cNvPr id="413" name="TextBox 412">
              <a:extLst>
                <a:ext uri="{FF2B5EF4-FFF2-40B4-BE49-F238E27FC236}">
                  <a16:creationId xmlns:a16="http://schemas.microsoft.com/office/drawing/2014/main" id="{780DFB9F-9E0B-4C1E-98C8-C4B770059F50}"/>
                </a:ext>
              </a:extLst>
            </p:cNvPr>
            <p:cNvSpPr txBox="1"/>
            <p:nvPr/>
          </p:nvSpPr>
          <p:spPr>
            <a:xfrm>
              <a:off x="2399793" y="4988199"/>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1397</a:t>
              </a:r>
            </a:p>
          </p:txBody>
        </p:sp>
        <p:sp>
          <p:nvSpPr>
            <p:cNvPr id="414" name="TextBox 413">
              <a:extLst>
                <a:ext uri="{FF2B5EF4-FFF2-40B4-BE49-F238E27FC236}">
                  <a16:creationId xmlns:a16="http://schemas.microsoft.com/office/drawing/2014/main" id="{E335CB9A-BF5B-40D6-B818-F8FC21C23E83}"/>
                </a:ext>
              </a:extLst>
            </p:cNvPr>
            <p:cNvSpPr txBox="1"/>
            <p:nvPr/>
          </p:nvSpPr>
          <p:spPr>
            <a:xfrm>
              <a:off x="2399792" y="5176264"/>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1455</a:t>
              </a:r>
            </a:p>
          </p:txBody>
        </p:sp>
        <p:sp>
          <p:nvSpPr>
            <p:cNvPr id="415" name="TextBox 414">
              <a:extLst>
                <a:ext uri="{FF2B5EF4-FFF2-40B4-BE49-F238E27FC236}">
                  <a16:creationId xmlns:a16="http://schemas.microsoft.com/office/drawing/2014/main" id="{F15F6D90-FF24-4568-B2AD-DFDABA70CC4D}"/>
                </a:ext>
              </a:extLst>
            </p:cNvPr>
            <p:cNvSpPr txBox="1"/>
            <p:nvPr/>
          </p:nvSpPr>
          <p:spPr>
            <a:xfrm>
              <a:off x="2850440" y="4973305"/>
              <a:ext cx="511679"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1019</a:t>
              </a:r>
            </a:p>
          </p:txBody>
        </p:sp>
        <p:sp>
          <p:nvSpPr>
            <p:cNvPr id="416" name="TextBox 415">
              <a:extLst>
                <a:ext uri="{FF2B5EF4-FFF2-40B4-BE49-F238E27FC236}">
                  <a16:creationId xmlns:a16="http://schemas.microsoft.com/office/drawing/2014/main" id="{69C8A443-FC09-487E-B75E-C9CC425FE0FD}"/>
                </a:ext>
              </a:extLst>
            </p:cNvPr>
            <p:cNvSpPr txBox="1"/>
            <p:nvPr/>
          </p:nvSpPr>
          <p:spPr>
            <a:xfrm>
              <a:off x="2850440" y="5176264"/>
              <a:ext cx="5116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1040</a:t>
              </a:r>
            </a:p>
          </p:txBody>
        </p:sp>
        <p:sp>
          <p:nvSpPr>
            <p:cNvPr id="417" name="TextBox 416">
              <a:extLst>
                <a:ext uri="{FF2B5EF4-FFF2-40B4-BE49-F238E27FC236}">
                  <a16:creationId xmlns:a16="http://schemas.microsoft.com/office/drawing/2014/main" id="{350E433F-0942-425E-AE4F-6B3A9C35B3E6}"/>
                </a:ext>
              </a:extLst>
            </p:cNvPr>
            <p:cNvSpPr txBox="1"/>
            <p:nvPr/>
          </p:nvSpPr>
          <p:spPr>
            <a:xfrm>
              <a:off x="3352163" y="497906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682</a:t>
              </a:r>
            </a:p>
          </p:txBody>
        </p:sp>
        <p:sp>
          <p:nvSpPr>
            <p:cNvPr id="418" name="TextBox 417">
              <a:extLst>
                <a:ext uri="{FF2B5EF4-FFF2-40B4-BE49-F238E27FC236}">
                  <a16:creationId xmlns:a16="http://schemas.microsoft.com/office/drawing/2014/main" id="{97BA5A43-0B2A-4B3A-BFB1-1B32BF1A5D20}"/>
                </a:ext>
              </a:extLst>
            </p:cNvPr>
            <p:cNvSpPr txBox="1"/>
            <p:nvPr/>
          </p:nvSpPr>
          <p:spPr>
            <a:xfrm>
              <a:off x="3352162"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724</a:t>
              </a:r>
            </a:p>
          </p:txBody>
        </p:sp>
        <p:sp>
          <p:nvSpPr>
            <p:cNvPr id="419" name="TextBox 418">
              <a:extLst>
                <a:ext uri="{FF2B5EF4-FFF2-40B4-BE49-F238E27FC236}">
                  <a16:creationId xmlns:a16="http://schemas.microsoft.com/office/drawing/2014/main" id="{BE4D78FC-12AC-48DC-8CF6-EF492F04B37C}"/>
                </a:ext>
              </a:extLst>
            </p:cNvPr>
            <p:cNvSpPr txBox="1"/>
            <p:nvPr/>
          </p:nvSpPr>
          <p:spPr>
            <a:xfrm>
              <a:off x="3834298" y="4978312"/>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407</a:t>
              </a:r>
            </a:p>
          </p:txBody>
        </p:sp>
        <p:sp>
          <p:nvSpPr>
            <p:cNvPr id="420" name="TextBox 419">
              <a:extLst>
                <a:ext uri="{FF2B5EF4-FFF2-40B4-BE49-F238E27FC236}">
                  <a16:creationId xmlns:a16="http://schemas.microsoft.com/office/drawing/2014/main" id="{B88EC2E9-C7A1-4F41-8089-15CD806CFDF2}"/>
                </a:ext>
              </a:extLst>
            </p:cNvPr>
            <p:cNvSpPr txBox="1"/>
            <p:nvPr/>
          </p:nvSpPr>
          <p:spPr>
            <a:xfrm>
              <a:off x="3834299" y="5176264"/>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424</a:t>
              </a:r>
            </a:p>
          </p:txBody>
        </p:sp>
        <p:sp>
          <p:nvSpPr>
            <p:cNvPr id="421" name="Freeform 99">
              <a:extLst>
                <a:ext uri="{FF2B5EF4-FFF2-40B4-BE49-F238E27FC236}">
                  <a16:creationId xmlns:a16="http://schemas.microsoft.com/office/drawing/2014/main" id="{77850BE8-E4BF-49AC-8294-0FF299FF528F}"/>
                </a:ext>
              </a:extLst>
            </p:cNvPr>
            <p:cNvSpPr/>
            <p:nvPr/>
          </p:nvSpPr>
          <p:spPr bwMode="auto">
            <a:xfrm>
              <a:off x="5682079" y="2045810"/>
              <a:ext cx="2947181" cy="2250831"/>
            </a:xfrm>
            <a:custGeom>
              <a:avLst/>
              <a:gdLst>
                <a:gd name="connsiteX0" fmla="*/ 0 w 2947181"/>
                <a:gd name="connsiteY0" fmla="*/ 0 h 2250831"/>
                <a:gd name="connsiteX1" fmla="*/ 0 w 2947181"/>
                <a:gd name="connsiteY1" fmla="*/ 2250831 h 2250831"/>
                <a:gd name="connsiteX2" fmla="*/ 2947181 w 2947181"/>
                <a:gd name="connsiteY2" fmla="*/ 2250831 h 2250831"/>
              </a:gdLst>
              <a:ahLst/>
              <a:cxnLst>
                <a:cxn ang="0">
                  <a:pos x="connsiteX0" y="connsiteY0"/>
                </a:cxn>
                <a:cxn ang="0">
                  <a:pos x="connsiteX1" y="connsiteY1"/>
                </a:cxn>
                <a:cxn ang="0">
                  <a:pos x="connsiteX2" y="connsiteY2"/>
                </a:cxn>
              </a:cxnLst>
              <a:rect l="l" t="t" r="r" b="b"/>
              <a:pathLst>
                <a:path w="2947181" h="2250831">
                  <a:moveTo>
                    <a:pt x="0" y="0"/>
                  </a:moveTo>
                  <a:lnTo>
                    <a:pt x="0" y="2250831"/>
                  </a:lnTo>
                  <a:lnTo>
                    <a:pt x="2947181" y="2250831"/>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2" name="Freeform 100">
              <a:extLst>
                <a:ext uri="{FF2B5EF4-FFF2-40B4-BE49-F238E27FC236}">
                  <a16:creationId xmlns:a16="http://schemas.microsoft.com/office/drawing/2014/main" id="{6CD51B3A-3A2E-42CB-9DF3-3814E2EFA86E}"/>
                </a:ext>
              </a:extLst>
            </p:cNvPr>
            <p:cNvSpPr/>
            <p:nvPr/>
          </p:nvSpPr>
          <p:spPr bwMode="auto">
            <a:xfrm>
              <a:off x="8563557"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3" name="Freeform 101">
              <a:extLst>
                <a:ext uri="{FF2B5EF4-FFF2-40B4-BE49-F238E27FC236}">
                  <a16:creationId xmlns:a16="http://schemas.microsoft.com/office/drawing/2014/main" id="{824AECD5-78B4-4DFC-AE0C-589D9FF7C701}"/>
                </a:ext>
              </a:extLst>
            </p:cNvPr>
            <p:cNvSpPr/>
            <p:nvPr/>
          </p:nvSpPr>
          <p:spPr bwMode="auto">
            <a:xfrm>
              <a:off x="809596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4" name="Freeform 102">
              <a:extLst>
                <a:ext uri="{FF2B5EF4-FFF2-40B4-BE49-F238E27FC236}">
                  <a16:creationId xmlns:a16="http://schemas.microsoft.com/office/drawing/2014/main" id="{E192790D-C4C9-49E9-9DC6-82A6E682BFE2}"/>
                </a:ext>
              </a:extLst>
            </p:cNvPr>
            <p:cNvSpPr/>
            <p:nvPr/>
          </p:nvSpPr>
          <p:spPr bwMode="auto">
            <a:xfrm>
              <a:off x="7623180"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5" name="Freeform 103">
              <a:extLst>
                <a:ext uri="{FF2B5EF4-FFF2-40B4-BE49-F238E27FC236}">
                  <a16:creationId xmlns:a16="http://schemas.microsoft.com/office/drawing/2014/main" id="{957C9DB0-7B0B-45DE-A0E5-9916F3F31B32}"/>
                </a:ext>
              </a:extLst>
            </p:cNvPr>
            <p:cNvSpPr/>
            <p:nvPr/>
          </p:nvSpPr>
          <p:spPr bwMode="auto">
            <a:xfrm>
              <a:off x="7150394"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6" name="Freeform 104">
              <a:extLst>
                <a:ext uri="{FF2B5EF4-FFF2-40B4-BE49-F238E27FC236}">
                  <a16:creationId xmlns:a16="http://schemas.microsoft.com/office/drawing/2014/main" id="{32E15D8D-16A5-4C5A-8604-F93EB21240D2}"/>
                </a:ext>
              </a:extLst>
            </p:cNvPr>
            <p:cNvSpPr/>
            <p:nvPr/>
          </p:nvSpPr>
          <p:spPr bwMode="auto">
            <a:xfrm>
              <a:off x="6677608"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7" name="Freeform 105">
              <a:extLst>
                <a:ext uri="{FF2B5EF4-FFF2-40B4-BE49-F238E27FC236}">
                  <a16:creationId xmlns:a16="http://schemas.microsoft.com/office/drawing/2014/main" id="{E45AB795-C2D6-49C2-ACA6-E2ABA179B5CA}"/>
                </a:ext>
              </a:extLst>
            </p:cNvPr>
            <p:cNvSpPr/>
            <p:nvPr/>
          </p:nvSpPr>
          <p:spPr bwMode="auto">
            <a:xfrm>
              <a:off x="6204822"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8" name="Freeform 106">
              <a:extLst>
                <a:ext uri="{FF2B5EF4-FFF2-40B4-BE49-F238E27FC236}">
                  <a16:creationId xmlns:a16="http://schemas.microsoft.com/office/drawing/2014/main" id="{31E36F69-D288-4B37-AD94-52E00F0F10FA}"/>
                </a:ext>
              </a:extLst>
            </p:cNvPr>
            <p:cNvSpPr/>
            <p:nvPr/>
          </p:nvSpPr>
          <p:spPr bwMode="auto">
            <a:xfrm>
              <a:off x="5732036" y="429560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29" name="Freeform 107">
              <a:extLst>
                <a:ext uri="{FF2B5EF4-FFF2-40B4-BE49-F238E27FC236}">
                  <a16:creationId xmlns:a16="http://schemas.microsoft.com/office/drawing/2014/main" id="{37FEE212-F8C5-4E32-BF16-41CC26E6856B}"/>
                </a:ext>
              </a:extLst>
            </p:cNvPr>
            <p:cNvSpPr/>
            <p:nvPr/>
          </p:nvSpPr>
          <p:spPr bwMode="auto">
            <a:xfrm rot="5400000">
              <a:off x="5624988" y="4219423"/>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0" name="Freeform 108">
              <a:extLst>
                <a:ext uri="{FF2B5EF4-FFF2-40B4-BE49-F238E27FC236}">
                  <a16:creationId xmlns:a16="http://schemas.microsoft.com/office/drawing/2014/main" id="{DB05A114-60E0-4EB5-972D-E198C7A9040D}"/>
                </a:ext>
              </a:extLst>
            </p:cNvPr>
            <p:cNvSpPr/>
            <p:nvPr/>
          </p:nvSpPr>
          <p:spPr bwMode="auto">
            <a:xfrm rot="5400000">
              <a:off x="5624988" y="395296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1" name="Freeform 109">
              <a:extLst>
                <a:ext uri="{FF2B5EF4-FFF2-40B4-BE49-F238E27FC236}">
                  <a16:creationId xmlns:a16="http://schemas.microsoft.com/office/drawing/2014/main" id="{67B421C7-4D3F-49D0-949A-98219C542D6B}"/>
                </a:ext>
              </a:extLst>
            </p:cNvPr>
            <p:cNvSpPr/>
            <p:nvPr/>
          </p:nvSpPr>
          <p:spPr bwMode="auto">
            <a:xfrm rot="5400000">
              <a:off x="5624988" y="368649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2" name="Freeform 110">
              <a:extLst>
                <a:ext uri="{FF2B5EF4-FFF2-40B4-BE49-F238E27FC236}">
                  <a16:creationId xmlns:a16="http://schemas.microsoft.com/office/drawing/2014/main" id="{5993A318-A1F3-4B24-9DDE-C4111DAC26C3}"/>
                </a:ext>
              </a:extLst>
            </p:cNvPr>
            <p:cNvSpPr/>
            <p:nvPr/>
          </p:nvSpPr>
          <p:spPr bwMode="auto">
            <a:xfrm rot="5400000">
              <a:off x="5624988" y="342003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3" name="Freeform 111">
              <a:extLst>
                <a:ext uri="{FF2B5EF4-FFF2-40B4-BE49-F238E27FC236}">
                  <a16:creationId xmlns:a16="http://schemas.microsoft.com/office/drawing/2014/main" id="{6DCF2444-8851-4ED5-883E-82B371899E20}"/>
                </a:ext>
              </a:extLst>
            </p:cNvPr>
            <p:cNvSpPr/>
            <p:nvPr/>
          </p:nvSpPr>
          <p:spPr bwMode="auto">
            <a:xfrm rot="5400000">
              <a:off x="5624988" y="3153568"/>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4" name="Freeform 112">
              <a:extLst>
                <a:ext uri="{FF2B5EF4-FFF2-40B4-BE49-F238E27FC236}">
                  <a16:creationId xmlns:a16="http://schemas.microsoft.com/office/drawing/2014/main" id="{F08EED88-3FE3-4610-A9D4-35A62D2E8D94}"/>
                </a:ext>
              </a:extLst>
            </p:cNvPr>
            <p:cNvSpPr/>
            <p:nvPr/>
          </p:nvSpPr>
          <p:spPr bwMode="auto">
            <a:xfrm rot="5400000">
              <a:off x="5624988" y="2887104"/>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5" name="Freeform 113">
              <a:extLst>
                <a:ext uri="{FF2B5EF4-FFF2-40B4-BE49-F238E27FC236}">
                  <a16:creationId xmlns:a16="http://schemas.microsoft.com/office/drawing/2014/main" id="{8C3DDCF7-C9C1-47CF-B00D-F79BD0E8A4CB}"/>
                </a:ext>
              </a:extLst>
            </p:cNvPr>
            <p:cNvSpPr/>
            <p:nvPr/>
          </p:nvSpPr>
          <p:spPr bwMode="auto">
            <a:xfrm rot="5400000">
              <a:off x="5624988" y="2620640"/>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6" name="Freeform 114">
              <a:extLst>
                <a:ext uri="{FF2B5EF4-FFF2-40B4-BE49-F238E27FC236}">
                  <a16:creationId xmlns:a16="http://schemas.microsoft.com/office/drawing/2014/main" id="{1C926118-B629-4B46-937E-4582E9FB079C}"/>
                </a:ext>
              </a:extLst>
            </p:cNvPr>
            <p:cNvSpPr/>
            <p:nvPr/>
          </p:nvSpPr>
          <p:spPr bwMode="auto">
            <a:xfrm rot="5400000">
              <a:off x="5624988" y="2354176"/>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7" name="Freeform 115">
              <a:extLst>
                <a:ext uri="{FF2B5EF4-FFF2-40B4-BE49-F238E27FC236}">
                  <a16:creationId xmlns:a16="http://schemas.microsoft.com/office/drawing/2014/main" id="{5CC67A9F-3865-4050-BFAD-6C4754247644}"/>
                </a:ext>
              </a:extLst>
            </p:cNvPr>
            <p:cNvSpPr/>
            <p:nvPr/>
          </p:nvSpPr>
          <p:spPr bwMode="auto">
            <a:xfrm rot="5400000">
              <a:off x="5624988" y="2087712"/>
              <a:ext cx="45719" cy="68463"/>
            </a:xfrm>
            <a:custGeom>
              <a:avLst/>
              <a:gdLst>
                <a:gd name="connsiteX0" fmla="*/ 0 w 0"/>
                <a:gd name="connsiteY0" fmla="*/ 0 h 140277"/>
                <a:gd name="connsiteX1" fmla="*/ 0 w 0"/>
                <a:gd name="connsiteY1" fmla="*/ 140277 h 140277"/>
              </a:gdLst>
              <a:ahLst/>
              <a:cxnLst>
                <a:cxn ang="0">
                  <a:pos x="connsiteX0" y="connsiteY0"/>
                </a:cxn>
                <a:cxn ang="0">
                  <a:pos x="connsiteX1" y="connsiteY1"/>
                </a:cxn>
              </a:cxnLst>
              <a:rect l="l" t="t" r="r" b="b"/>
              <a:pathLst>
                <a:path h="140277">
                  <a:moveTo>
                    <a:pt x="0" y="0"/>
                  </a:moveTo>
                  <a:lnTo>
                    <a:pt x="0" y="140277"/>
                  </a:lnTo>
                </a:path>
              </a:pathLst>
            </a:custGeom>
            <a:noFill/>
            <a:ln w="2857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38" name="TextBox 437">
              <a:extLst>
                <a:ext uri="{FF2B5EF4-FFF2-40B4-BE49-F238E27FC236}">
                  <a16:creationId xmlns:a16="http://schemas.microsoft.com/office/drawing/2014/main" id="{983F522B-0836-4BFC-81E0-A6A27FAF50DE}"/>
                </a:ext>
              </a:extLst>
            </p:cNvPr>
            <p:cNvSpPr txBox="1"/>
            <p:nvPr/>
          </p:nvSpPr>
          <p:spPr>
            <a:xfrm>
              <a:off x="5598826"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a:t>
              </a:r>
            </a:p>
          </p:txBody>
        </p:sp>
        <p:sp>
          <p:nvSpPr>
            <p:cNvPr id="439" name="TextBox 438">
              <a:extLst>
                <a:ext uri="{FF2B5EF4-FFF2-40B4-BE49-F238E27FC236}">
                  <a16:creationId xmlns:a16="http://schemas.microsoft.com/office/drawing/2014/main" id="{209CFE83-C705-4DC4-9D46-F29039A21866}"/>
                </a:ext>
              </a:extLst>
            </p:cNvPr>
            <p:cNvSpPr txBox="1"/>
            <p:nvPr/>
          </p:nvSpPr>
          <p:spPr>
            <a:xfrm>
              <a:off x="60857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a:t>
              </a:r>
            </a:p>
          </p:txBody>
        </p:sp>
        <p:sp>
          <p:nvSpPr>
            <p:cNvPr id="440" name="TextBox 439">
              <a:extLst>
                <a:ext uri="{FF2B5EF4-FFF2-40B4-BE49-F238E27FC236}">
                  <a16:creationId xmlns:a16="http://schemas.microsoft.com/office/drawing/2014/main" id="{0977593C-75D3-4343-9838-9D1404928C02}"/>
                </a:ext>
              </a:extLst>
            </p:cNvPr>
            <p:cNvSpPr txBox="1"/>
            <p:nvPr/>
          </p:nvSpPr>
          <p:spPr>
            <a:xfrm>
              <a:off x="6548823"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a:t>
              </a:r>
            </a:p>
          </p:txBody>
        </p:sp>
        <p:sp>
          <p:nvSpPr>
            <p:cNvPr id="441" name="TextBox 440">
              <a:extLst>
                <a:ext uri="{FF2B5EF4-FFF2-40B4-BE49-F238E27FC236}">
                  <a16:creationId xmlns:a16="http://schemas.microsoft.com/office/drawing/2014/main" id="{9D8BC095-458E-4B85-8999-6408B97D5348}"/>
                </a:ext>
              </a:extLst>
            </p:cNvPr>
            <p:cNvSpPr txBox="1"/>
            <p:nvPr/>
          </p:nvSpPr>
          <p:spPr>
            <a:xfrm>
              <a:off x="7025271" y="4321006"/>
              <a:ext cx="26642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a:t>
              </a:r>
            </a:p>
          </p:txBody>
        </p:sp>
        <p:sp>
          <p:nvSpPr>
            <p:cNvPr id="442" name="TextBox 441">
              <a:extLst>
                <a:ext uri="{FF2B5EF4-FFF2-40B4-BE49-F238E27FC236}">
                  <a16:creationId xmlns:a16="http://schemas.microsoft.com/office/drawing/2014/main" id="{D8D23AED-27FA-4606-9504-5B67B29D1C15}"/>
                </a:ext>
              </a:extLst>
            </p:cNvPr>
            <p:cNvSpPr txBox="1"/>
            <p:nvPr/>
          </p:nvSpPr>
          <p:spPr>
            <a:xfrm>
              <a:off x="7443899"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12</a:t>
              </a:r>
            </a:p>
          </p:txBody>
        </p:sp>
        <p:sp>
          <p:nvSpPr>
            <p:cNvPr id="443" name="TextBox 442">
              <a:extLst>
                <a:ext uri="{FF2B5EF4-FFF2-40B4-BE49-F238E27FC236}">
                  <a16:creationId xmlns:a16="http://schemas.microsoft.com/office/drawing/2014/main" id="{328C28F3-931C-4676-A62E-802A9CC196D0}"/>
                </a:ext>
              </a:extLst>
            </p:cNvPr>
            <p:cNvSpPr txBox="1"/>
            <p:nvPr/>
          </p:nvSpPr>
          <p:spPr>
            <a:xfrm>
              <a:off x="7911490" y="4321006"/>
              <a:ext cx="34817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15</a:t>
              </a:r>
            </a:p>
          </p:txBody>
        </p:sp>
        <p:sp>
          <p:nvSpPr>
            <p:cNvPr id="444" name="TextBox 443">
              <a:extLst>
                <a:ext uri="{FF2B5EF4-FFF2-40B4-BE49-F238E27FC236}">
                  <a16:creationId xmlns:a16="http://schemas.microsoft.com/office/drawing/2014/main" id="{8A15760E-EB29-43CD-B428-CF17B2C9E59E}"/>
                </a:ext>
              </a:extLst>
            </p:cNvPr>
            <p:cNvSpPr txBox="1"/>
            <p:nvPr/>
          </p:nvSpPr>
          <p:spPr>
            <a:xfrm>
              <a:off x="8389471" y="4321006"/>
              <a:ext cx="3481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18</a:t>
              </a:r>
            </a:p>
          </p:txBody>
        </p:sp>
        <p:sp>
          <p:nvSpPr>
            <p:cNvPr id="445" name="TextBox 444">
              <a:extLst>
                <a:ext uri="{FF2B5EF4-FFF2-40B4-BE49-F238E27FC236}">
                  <a16:creationId xmlns:a16="http://schemas.microsoft.com/office/drawing/2014/main" id="{D14B5092-9972-4D9F-81D0-2AAE7BE5FBC9}"/>
                </a:ext>
              </a:extLst>
            </p:cNvPr>
            <p:cNvSpPr txBox="1"/>
            <p:nvPr/>
          </p:nvSpPr>
          <p:spPr>
            <a:xfrm>
              <a:off x="5223344" y="408706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0.00</a:t>
              </a:r>
            </a:p>
          </p:txBody>
        </p:sp>
        <p:sp>
          <p:nvSpPr>
            <p:cNvPr id="446" name="TextBox 445">
              <a:extLst>
                <a:ext uri="{FF2B5EF4-FFF2-40B4-BE49-F238E27FC236}">
                  <a16:creationId xmlns:a16="http://schemas.microsoft.com/office/drawing/2014/main" id="{98AA2B9C-04CB-4795-B820-F57FD5CCD94A}"/>
                </a:ext>
              </a:extLst>
            </p:cNvPr>
            <p:cNvSpPr txBox="1"/>
            <p:nvPr/>
          </p:nvSpPr>
          <p:spPr>
            <a:xfrm>
              <a:off x="5223344" y="382195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0.01</a:t>
              </a:r>
            </a:p>
          </p:txBody>
        </p:sp>
        <p:sp>
          <p:nvSpPr>
            <p:cNvPr id="447" name="TextBox 446">
              <a:extLst>
                <a:ext uri="{FF2B5EF4-FFF2-40B4-BE49-F238E27FC236}">
                  <a16:creationId xmlns:a16="http://schemas.microsoft.com/office/drawing/2014/main" id="{0878E521-07AA-42E3-8081-BA2A1574F979}"/>
                </a:ext>
              </a:extLst>
            </p:cNvPr>
            <p:cNvSpPr txBox="1"/>
            <p:nvPr/>
          </p:nvSpPr>
          <p:spPr>
            <a:xfrm>
              <a:off x="5223343" y="355684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0.02</a:t>
              </a:r>
            </a:p>
          </p:txBody>
        </p:sp>
        <p:sp>
          <p:nvSpPr>
            <p:cNvPr id="448" name="TextBox 447">
              <a:extLst>
                <a:ext uri="{FF2B5EF4-FFF2-40B4-BE49-F238E27FC236}">
                  <a16:creationId xmlns:a16="http://schemas.microsoft.com/office/drawing/2014/main" id="{C43E6998-3CD0-4619-A0D1-6868A74B16E7}"/>
                </a:ext>
              </a:extLst>
            </p:cNvPr>
            <p:cNvSpPr txBox="1"/>
            <p:nvPr/>
          </p:nvSpPr>
          <p:spPr>
            <a:xfrm>
              <a:off x="5223343" y="329172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0.03</a:t>
              </a:r>
            </a:p>
          </p:txBody>
        </p:sp>
        <p:sp>
          <p:nvSpPr>
            <p:cNvPr id="449" name="TextBox 448">
              <a:extLst>
                <a:ext uri="{FF2B5EF4-FFF2-40B4-BE49-F238E27FC236}">
                  <a16:creationId xmlns:a16="http://schemas.microsoft.com/office/drawing/2014/main" id="{09C1AD8B-84AC-48B1-8BDE-DFA0FF5A1CCC}"/>
                </a:ext>
              </a:extLst>
            </p:cNvPr>
            <p:cNvSpPr txBox="1"/>
            <p:nvPr/>
          </p:nvSpPr>
          <p:spPr>
            <a:xfrm>
              <a:off x="5223343" y="3026614"/>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0.04</a:t>
              </a:r>
            </a:p>
          </p:txBody>
        </p:sp>
        <p:sp>
          <p:nvSpPr>
            <p:cNvPr id="450" name="TextBox 449">
              <a:extLst>
                <a:ext uri="{FF2B5EF4-FFF2-40B4-BE49-F238E27FC236}">
                  <a16:creationId xmlns:a16="http://schemas.microsoft.com/office/drawing/2014/main" id="{DD17B1B2-4C70-48E4-B79B-3B5C778688C0}"/>
                </a:ext>
              </a:extLst>
            </p:cNvPr>
            <p:cNvSpPr txBox="1"/>
            <p:nvPr/>
          </p:nvSpPr>
          <p:spPr>
            <a:xfrm>
              <a:off x="5223343" y="2761500"/>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0.05</a:t>
              </a:r>
            </a:p>
          </p:txBody>
        </p:sp>
        <p:sp>
          <p:nvSpPr>
            <p:cNvPr id="451" name="TextBox 450">
              <a:extLst>
                <a:ext uri="{FF2B5EF4-FFF2-40B4-BE49-F238E27FC236}">
                  <a16:creationId xmlns:a16="http://schemas.microsoft.com/office/drawing/2014/main" id="{90F5CDA5-5CBC-4032-930F-85629BF75EAF}"/>
                </a:ext>
              </a:extLst>
            </p:cNvPr>
            <p:cNvSpPr txBox="1"/>
            <p:nvPr/>
          </p:nvSpPr>
          <p:spPr>
            <a:xfrm>
              <a:off x="5223343" y="2496386"/>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0.06</a:t>
              </a:r>
            </a:p>
          </p:txBody>
        </p:sp>
        <p:sp>
          <p:nvSpPr>
            <p:cNvPr id="452" name="TextBox 451">
              <a:extLst>
                <a:ext uri="{FF2B5EF4-FFF2-40B4-BE49-F238E27FC236}">
                  <a16:creationId xmlns:a16="http://schemas.microsoft.com/office/drawing/2014/main" id="{5CD5157A-5AB1-4F89-86C8-CBBBF8C156A4}"/>
                </a:ext>
              </a:extLst>
            </p:cNvPr>
            <p:cNvSpPr txBox="1"/>
            <p:nvPr/>
          </p:nvSpPr>
          <p:spPr>
            <a:xfrm>
              <a:off x="5223343" y="2231272"/>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0.07</a:t>
              </a:r>
            </a:p>
          </p:txBody>
        </p:sp>
        <p:sp>
          <p:nvSpPr>
            <p:cNvPr id="453" name="TextBox 452">
              <a:extLst>
                <a:ext uri="{FF2B5EF4-FFF2-40B4-BE49-F238E27FC236}">
                  <a16:creationId xmlns:a16="http://schemas.microsoft.com/office/drawing/2014/main" id="{C54DE23E-98E2-4072-A844-F1C81D266663}"/>
                </a:ext>
              </a:extLst>
            </p:cNvPr>
            <p:cNvSpPr txBox="1"/>
            <p:nvPr/>
          </p:nvSpPr>
          <p:spPr>
            <a:xfrm>
              <a:off x="6826464" y="4581573"/>
              <a:ext cx="668773"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Months</a:t>
              </a:r>
            </a:p>
          </p:txBody>
        </p:sp>
        <p:sp>
          <p:nvSpPr>
            <p:cNvPr id="454" name="TextBox 453">
              <a:extLst>
                <a:ext uri="{FF2B5EF4-FFF2-40B4-BE49-F238E27FC236}">
                  <a16:creationId xmlns:a16="http://schemas.microsoft.com/office/drawing/2014/main" id="{556AE76D-E477-4E9D-957D-1ABEDE4EBA8E}"/>
                </a:ext>
              </a:extLst>
            </p:cNvPr>
            <p:cNvSpPr txBox="1"/>
            <p:nvPr/>
          </p:nvSpPr>
          <p:spPr>
            <a:xfrm rot="16200000">
              <a:off x="4352392" y="3033911"/>
              <a:ext cx="14125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Cumulative hazard</a:t>
              </a:r>
            </a:p>
          </p:txBody>
        </p:sp>
        <p:sp>
          <p:nvSpPr>
            <p:cNvPr id="455" name="TextBox 454">
              <a:extLst>
                <a:ext uri="{FF2B5EF4-FFF2-40B4-BE49-F238E27FC236}">
                  <a16:creationId xmlns:a16="http://schemas.microsoft.com/office/drawing/2014/main" id="{75EAE022-D075-450E-96DF-D770FFD0AF1F}"/>
                </a:ext>
              </a:extLst>
            </p:cNvPr>
            <p:cNvSpPr txBox="1"/>
            <p:nvPr/>
          </p:nvSpPr>
          <p:spPr>
            <a:xfrm>
              <a:off x="6817071" y="3068960"/>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56" name="TextBox 455">
              <a:extLst>
                <a:ext uri="{FF2B5EF4-FFF2-40B4-BE49-F238E27FC236}">
                  <a16:creationId xmlns:a16="http://schemas.microsoft.com/office/drawing/2014/main" id="{129B7B92-2CCD-44B1-96B7-8AD8D6B25927}"/>
                </a:ext>
              </a:extLst>
            </p:cNvPr>
            <p:cNvSpPr txBox="1"/>
            <p:nvPr/>
          </p:nvSpPr>
          <p:spPr>
            <a:xfrm>
              <a:off x="7683701" y="3584049"/>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Arial Narrow" panose="020B0606020202030204" pitchFamily="34" charset="0"/>
                </a:rPr>
                <a:t>ASA</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7" name="TextBox 456">
              <a:extLst>
                <a:ext uri="{FF2B5EF4-FFF2-40B4-BE49-F238E27FC236}">
                  <a16:creationId xmlns:a16="http://schemas.microsoft.com/office/drawing/2014/main" id="{4F9B4787-D4C9-49C3-B5C1-39CDDC6B743F}"/>
                </a:ext>
              </a:extLst>
            </p:cNvPr>
            <p:cNvSpPr txBox="1"/>
            <p:nvPr/>
          </p:nvSpPr>
          <p:spPr>
            <a:xfrm>
              <a:off x="4706996" y="4774712"/>
              <a:ext cx="89960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latin typeface="Arial Narrow" panose="020B0606020202030204" pitchFamily="34" charset="0"/>
                </a:rPr>
                <a:t>No. at risk</a:t>
              </a:r>
            </a:p>
          </p:txBody>
        </p:sp>
        <p:sp>
          <p:nvSpPr>
            <p:cNvPr id="458" name="TextBox 457">
              <a:extLst>
                <a:ext uri="{FF2B5EF4-FFF2-40B4-BE49-F238E27FC236}">
                  <a16:creationId xmlns:a16="http://schemas.microsoft.com/office/drawing/2014/main" id="{87773E16-38AD-4BE7-969A-1E9CE7F59F4D}"/>
                </a:ext>
              </a:extLst>
            </p:cNvPr>
            <p:cNvSpPr txBox="1"/>
            <p:nvPr/>
          </p:nvSpPr>
          <p:spPr>
            <a:xfrm>
              <a:off x="4698047" y="4977510"/>
              <a:ext cx="47801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prstClr val="black"/>
                  </a:solidFill>
                  <a:effectLst/>
                  <a:uLnTx/>
                  <a:uFillTx/>
                  <a:latin typeface="Arial Narrow" panose="020B0606020202030204" pitchFamily="34" charset="0"/>
                </a:rPr>
                <a:t>ASA</a:t>
              </a:r>
              <a:endParaRPr kumimoji="0" lang="en-GB" sz="14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59" name="TextBox 458">
              <a:extLst>
                <a:ext uri="{FF2B5EF4-FFF2-40B4-BE49-F238E27FC236}">
                  <a16:creationId xmlns:a16="http://schemas.microsoft.com/office/drawing/2014/main" id="{5CD33EF7-8A0E-4E16-AEFB-FB2822D0CFD7}"/>
                </a:ext>
              </a:extLst>
            </p:cNvPr>
            <p:cNvSpPr txBox="1"/>
            <p:nvPr/>
          </p:nvSpPr>
          <p:spPr>
            <a:xfrm>
              <a:off x="4698047" y="5175225"/>
              <a:ext cx="79701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Apixaban</a:t>
              </a:r>
            </a:p>
          </p:txBody>
        </p:sp>
        <p:sp>
          <p:nvSpPr>
            <p:cNvPr id="460" name="TextBox 459">
              <a:extLst>
                <a:ext uri="{FF2B5EF4-FFF2-40B4-BE49-F238E27FC236}">
                  <a16:creationId xmlns:a16="http://schemas.microsoft.com/office/drawing/2014/main" id="{44CE8F19-6712-4D5E-9020-F451A3327632}"/>
                </a:ext>
              </a:extLst>
            </p:cNvPr>
            <p:cNvSpPr txBox="1"/>
            <p:nvPr/>
          </p:nvSpPr>
          <p:spPr>
            <a:xfrm>
              <a:off x="5514557" y="497279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992</a:t>
              </a:r>
            </a:p>
          </p:txBody>
        </p:sp>
        <p:sp>
          <p:nvSpPr>
            <p:cNvPr id="461" name="TextBox 460">
              <a:extLst>
                <a:ext uri="{FF2B5EF4-FFF2-40B4-BE49-F238E27FC236}">
                  <a16:creationId xmlns:a16="http://schemas.microsoft.com/office/drawing/2014/main" id="{334004ED-FE9E-4B55-8B74-FCF9F0971292}"/>
                </a:ext>
              </a:extLst>
            </p:cNvPr>
            <p:cNvSpPr txBox="1"/>
            <p:nvPr/>
          </p:nvSpPr>
          <p:spPr>
            <a:xfrm>
              <a:off x="5514556"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906</a:t>
              </a:r>
            </a:p>
          </p:txBody>
        </p:sp>
        <p:sp>
          <p:nvSpPr>
            <p:cNvPr id="462" name="TextBox 461">
              <a:extLst>
                <a:ext uri="{FF2B5EF4-FFF2-40B4-BE49-F238E27FC236}">
                  <a16:creationId xmlns:a16="http://schemas.microsoft.com/office/drawing/2014/main" id="{0B6B56FA-83CE-409B-B34B-6FF1940377E3}"/>
                </a:ext>
              </a:extLst>
            </p:cNvPr>
            <p:cNvSpPr txBox="1"/>
            <p:nvPr/>
          </p:nvSpPr>
          <p:spPr>
            <a:xfrm>
              <a:off x="5989858"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960</a:t>
              </a:r>
            </a:p>
          </p:txBody>
        </p:sp>
        <p:sp>
          <p:nvSpPr>
            <p:cNvPr id="463" name="TextBox 462">
              <a:extLst>
                <a:ext uri="{FF2B5EF4-FFF2-40B4-BE49-F238E27FC236}">
                  <a16:creationId xmlns:a16="http://schemas.microsoft.com/office/drawing/2014/main" id="{27FDCE8D-59DF-41BB-9F5F-D0153ACA84BD}"/>
                </a:ext>
              </a:extLst>
            </p:cNvPr>
            <p:cNvSpPr txBox="1"/>
            <p:nvPr/>
          </p:nvSpPr>
          <p:spPr>
            <a:xfrm>
              <a:off x="5989859"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885</a:t>
              </a:r>
            </a:p>
          </p:txBody>
        </p:sp>
        <p:sp>
          <p:nvSpPr>
            <p:cNvPr id="464" name="TextBox 463">
              <a:extLst>
                <a:ext uri="{FF2B5EF4-FFF2-40B4-BE49-F238E27FC236}">
                  <a16:creationId xmlns:a16="http://schemas.microsoft.com/office/drawing/2014/main" id="{39536842-0EDC-4C2B-B3AA-AAEEC4723FEF}"/>
                </a:ext>
              </a:extLst>
            </p:cNvPr>
            <p:cNvSpPr txBox="1"/>
            <p:nvPr/>
          </p:nvSpPr>
          <p:spPr>
            <a:xfrm>
              <a:off x="6461227" y="4982368"/>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896</a:t>
              </a:r>
            </a:p>
          </p:txBody>
        </p:sp>
        <p:sp>
          <p:nvSpPr>
            <p:cNvPr id="465" name="TextBox 464">
              <a:extLst>
                <a:ext uri="{FF2B5EF4-FFF2-40B4-BE49-F238E27FC236}">
                  <a16:creationId xmlns:a16="http://schemas.microsoft.com/office/drawing/2014/main" id="{87B8F7FF-6360-4B79-8635-3179A8047E23}"/>
                </a:ext>
              </a:extLst>
            </p:cNvPr>
            <p:cNvSpPr txBox="1"/>
            <p:nvPr/>
          </p:nvSpPr>
          <p:spPr>
            <a:xfrm>
              <a:off x="646122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816</a:t>
              </a:r>
            </a:p>
          </p:txBody>
        </p:sp>
        <p:sp>
          <p:nvSpPr>
            <p:cNvPr id="466" name="TextBox 465">
              <a:extLst>
                <a:ext uri="{FF2B5EF4-FFF2-40B4-BE49-F238E27FC236}">
                  <a16:creationId xmlns:a16="http://schemas.microsoft.com/office/drawing/2014/main" id="{07875543-AB94-46A3-8B3E-84FFFB5181D8}"/>
                </a:ext>
              </a:extLst>
            </p:cNvPr>
            <p:cNvSpPr txBox="1"/>
            <p:nvPr/>
          </p:nvSpPr>
          <p:spPr>
            <a:xfrm>
              <a:off x="6962163" y="4987160"/>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740</a:t>
              </a:r>
            </a:p>
          </p:txBody>
        </p:sp>
        <p:sp>
          <p:nvSpPr>
            <p:cNvPr id="467" name="TextBox 466">
              <a:extLst>
                <a:ext uri="{FF2B5EF4-FFF2-40B4-BE49-F238E27FC236}">
                  <a16:creationId xmlns:a16="http://schemas.microsoft.com/office/drawing/2014/main" id="{DB4865C2-EBBE-4216-92AC-1FEA05EA4CEF}"/>
                </a:ext>
              </a:extLst>
            </p:cNvPr>
            <p:cNvSpPr txBox="1"/>
            <p:nvPr/>
          </p:nvSpPr>
          <p:spPr>
            <a:xfrm>
              <a:off x="696216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645</a:t>
              </a:r>
            </a:p>
          </p:txBody>
        </p:sp>
        <p:sp>
          <p:nvSpPr>
            <p:cNvPr id="468" name="TextBox 467">
              <a:extLst>
                <a:ext uri="{FF2B5EF4-FFF2-40B4-BE49-F238E27FC236}">
                  <a16:creationId xmlns:a16="http://schemas.microsoft.com/office/drawing/2014/main" id="{F3397F3B-727E-497F-8DAF-90973A4D41DD}"/>
                </a:ext>
              </a:extLst>
            </p:cNvPr>
            <p:cNvSpPr txBox="1"/>
            <p:nvPr/>
          </p:nvSpPr>
          <p:spPr>
            <a:xfrm>
              <a:off x="7412810" y="4972266"/>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548</a:t>
              </a:r>
            </a:p>
          </p:txBody>
        </p:sp>
        <p:sp>
          <p:nvSpPr>
            <p:cNvPr id="469" name="TextBox 468">
              <a:extLst>
                <a:ext uri="{FF2B5EF4-FFF2-40B4-BE49-F238E27FC236}">
                  <a16:creationId xmlns:a16="http://schemas.microsoft.com/office/drawing/2014/main" id="{EBF818C2-9BD4-409F-8B41-BA3E3581B537}"/>
                </a:ext>
              </a:extLst>
            </p:cNvPr>
            <p:cNvSpPr txBox="1"/>
            <p:nvPr/>
          </p:nvSpPr>
          <p:spPr>
            <a:xfrm>
              <a:off x="7412810"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474</a:t>
              </a:r>
            </a:p>
          </p:txBody>
        </p:sp>
        <p:sp>
          <p:nvSpPr>
            <p:cNvPr id="470" name="TextBox 469">
              <a:extLst>
                <a:ext uri="{FF2B5EF4-FFF2-40B4-BE49-F238E27FC236}">
                  <a16:creationId xmlns:a16="http://schemas.microsoft.com/office/drawing/2014/main" id="{2586F8F6-D334-4759-9780-6AD86963C354}"/>
                </a:ext>
              </a:extLst>
            </p:cNvPr>
            <p:cNvSpPr txBox="1"/>
            <p:nvPr/>
          </p:nvSpPr>
          <p:spPr>
            <a:xfrm>
              <a:off x="7873657" y="497802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382</a:t>
              </a:r>
            </a:p>
          </p:txBody>
        </p:sp>
        <p:sp>
          <p:nvSpPr>
            <p:cNvPr id="471" name="TextBox 470">
              <a:extLst>
                <a:ext uri="{FF2B5EF4-FFF2-40B4-BE49-F238E27FC236}">
                  <a16:creationId xmlns:a16="http://schemas.microsoft.com/office/drawing/2014/main" id="{6CC4AB47-5669-42A3-8CBE-2CDF7408FEEB}"/>
                </a:ext>
              </a:extLst>
            </p:cNvPr>
            <p:cNvSpPr txBox="1"/>
            <p:nvPr/>
          </p:nvSpPr>
          <p:spPr>
            <a:xfrm>
              <a:off x="7873657"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321</a:t>
              </a:r>
            </a:p>
          </p:txBody>
        </p:sp>
        <p:sp>
          <p:nvSpPr>
            <p:cNvPr id="472" name="TextBox 471">
              <a:extLst>
                <a:ext uri="{FF2B5EF4-FFF2-40B4-BE49-F238E27FC236}">
                  <a16:creationId xmlns:a16="http://schemas.microsoft.com/office/drawing/2014/main" id="{E696F9EB-A1DA-4E2E-86CB-478537FC3EB1}"/>
                </a:ext>
              </a:extLst>
            </p:cNvPr>
            <p:cNvSpPr txBox="1"/>
            <p:nvPr/>
          </p:nvSpPr>
          <p:spPr>
            <a:xfrm>
              <a:off x="8355793" y="4977273"/>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233</a:t>
              </a:r>
            </a:p>
          </p:txBody>
        </p:sp>
        <p:sp>
          <p:nvSpPr>
            <p:cNvPr id="473" name="TextBox 472">
              <a:extLst>
                <a:ext uri="{FF2B5EF4-FFF2-40B4-BE49-F238E27FC236}">
                  <a16:creationId xmlns:a16="http://schemas.microsoft.com/office/drawing/2014/main" id="{B852DAEF-0D59-4B2D-865D-F9F1B5D3262A}"/>
                </a:ext>
              </a:extLst>
            </p:cNvPr>
            <p:cNvSpPr txBox="1"/>
            <p:nvPr/>
          </p:nvSpPr>
          <p:spPr>
            <a:xfrm>
              <a:off x="8355793" y="5175225"/>
              <a:ext cx="42992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195</a:t>
              </a:r>
            </a:p>
          </p:txBody>
        </p:sp>
        <p:sp>
          <p:nvSpPr>
            <p:cNvPr id="474" name="TextBox 473">
              <a:extLst>
                <a:ext uri="{FF2B5EF4-FFF2-40B4-BE49-F238E27FC236}">
                  <a16:creationId xmlns:a16="http://schemas.microsoft.com/office/drawing/2014/main" id="{4B7BD8FD-2350-4800-ABAE-704D6DC78D93}"/>
                </a:ext>
              </a:extLst>
            </p:cNvPr>
            <p:cNvSpPr txBox="1"/>
            <p:nvPr/>
          </p:nvSpPr>
          <p:spPr>
            <a:xfrm>
              <a:off x="5223343" y="1966158"/>
              <a:ext cx="471604"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Arial Narrow" panose="020B0606020202030204" pitchFamily="34" charset="0"/>
                </a:rPr>
                <a:t>0.08</a:t>
              </a:r>
            </a:p>
          </p:txBody>
        </p:sp>
        <p:sp>
          <p:nvSpPr>
            <p:cNvPr id="475" name="TextBox 474">
              <a:extLst>
                <a:ext uri="{FF2B5EF4-FFF2-40B4-BE49-F238E27FC236}">
                  <a16:creationId xmlns:a16="http://schemas.microsoft.com/office/drawing/2014/main" id="{DA0A4ED1-81B3-42C2-94A2-CC25F564AF33}"/>
                </a:ext>
              </a:extLst>
            </p:cNvPr>
            <p:cNvSpPr txBox="1"/>
            <p:nvPr/>
          </p:nvSpPr>
          <p:spPr>
            <a:xfrm>
              <a:off x="1633945" y="1442125"/>
              <a:ext cx="2002472" cy="86177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Age </a:t>
              </a:r>
              <a:r>
                <a:rPr kumimoji="0" lang="en-GB" sz="1800" b="1" i="0" u="none" strike="noStrike" kern="0" cap="none" spc="0" normalizeH="0" baseline="0" noProof="0" dirty="0">
                  <a:ln>
                    <a:noFill/>
                  </a:ln>
                  <a:solidFill>
                    <a:srgbClr val="3F7FFF"/>
                  </a:solidFill>
                  <a:effectLst/>
                  <a:uLnTx/>
                  <a:uFillTx/>
                  <a:latin typeface="Arial Narrow" panose="020B0606020202030204" pitchFamily="34" charset="0"/>
                </a:rPr>
                <a:t>&lt;75 </a:t>
              </a: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years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HR with apixaban, 1.14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(95% Cl, 0.58–2.30) </a:t>
              </a:r>
            </a:p>
          </p:txBody>
        </p:sp>
        <p:sp>
          <p:nvSpPr>
            <p:cNvPr id="476" name="TextBox 475">
              <a:extLst>
                <a:ext uri="{FF2B5EF4-FFF2-40B4-BE49-F238E27FC236}">
                  <a16:creationId xmlns:a16="http://schemas.microsoft.com/office/drawing/2014/main" id="{573F86D9-F7EC-4616-B895-1C3E5F94DD6C}"/>
                </a:ext>
              </a:extLst>
            </p:cNvPr>
            <p:cNvSpPr txBox="1"/>
            <p:nvPr/>
          </p:nvSpPr>
          <p:spPr>
            <a:xfrm>
              <a:off x="6147199" y="1442125"/>
              <a:ext cx="2002471" cy="86177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Age </a:t>
              </a:r>
              <a:r>
                <a:rPr kumimoji="0" lang="en-GB" sz="1800" b="1" i="0" u="none" strike="noStrike" kern="0" cap="none" spc="0" normalizeH="0" baseline="0" noProof="0" dirty="0">
                  <a:ln>
                    <a:noFill/>
                  </a:ln>
                  <a:solidFill>
                    <a:srgbClr val="3F7FFF"/>
                  </a:solidFill>
                  <a:effectLst/>
                  <a:uLnTx/>
                  <a:uFillTx/>
                  <a:latin typeface="Arial Narrow" panose="020B0606020202030204" pitchFamily="34" charset="0"/>
                </a:rPr>
                <a:t>≥75 </a:t>
              </a:r>
              <a:r>
                <a:rPr kumimoji="0" lang="en-GB" sz="1800" b="1" i="0" u="none" strike="noStrike" kern="0" cap="none" spc="0" normalizeH="0" baseline="0" noProof="0" dirty="0">
                  <a:ln>
                    <a:noFill/>
                  </a:ln>
                  <a:solidFill>
                    <a:prstClr val="black"/>
                  </a:solidFill>
                  <a:effectLst/>
                  <a:uLnTx/>
                  <a:uFillTx/>
                  <a:latin typeface="Arial Narrow" panose="020B0606020202030204" pitchFamily="34" charset="0"/>
                </a:rPr>
                <a:t>years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HR with apixaban, 1.21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prstClr val="black"/>
                  </a:solidFill>
                  <a:effectLst/>
                  <a:uLnTx/>
                  <a:uFillTx/>
                  <a:latin typeface="Arial Narrow" panose="020B0606020202030204" pitchFamily="34" charset="0"/>
                </a:rPr>
                <a:t>(95% Cl, 0.69–2.12) </a:t>
              </a:r>
            </a:p>
          </p:txBody>
        </p:sp>
        <p:grpSp>
          <p:nvGrpSpPr>
            <p:cNvPr id="477" name="Group 476">
              <a:extLst>
                <a:ext uri="{FF2B5EF4-FFF2-40B4-BE49-F238E27FC236}">
                  <a16:creationId xmlns:a16="http://schemas.microsoft.com/office/drawing/2014/main" id="{A5CB0A09-4219-4BBD-8339-F4607A42183F}"/>
                </a:ext>
              </a:extLst>
            </p:cNvPr>
            <p:cNvGrpSpPr>
              <a:grpSpLocks noChangeAspect="1"/>
            </p:cNvGrpSpPr>
            <p:nvPr/>
          </p:nvGrpSpPr>
          <p:grpSpPr bwMode="auto">
            <a:xfrm>
              <a:off x="1208088" y="3900488"/>
              <a:ext cx="2854326" cy="336550"/>
              <a:chOff x="761" y="2457"/>
              <a:chExt cx="1798" cy="212"/>
            </a:xfrm>
          </p:grpSpPr>
          <p:sp>
            <p:nvSpPr>
              <p:cNvPr id="480" name="Freeform 5">
                <a:extLst>
                  <a:ext uri="{FF2B5EF4-FFF2-40B4-BE49-F238E27FC236}">
                    <a16:creationId xmlns:a16="http://schemas.microsoft.com/office/drawing/2014/main" id="{0605F5A0-DEDA-46B1-A64E-20516ECA5074}"/>
                  </a:ext>
                </a:extLst>
              </p:cNvPr>
              <p:cNvSpPr>
                <a:spLocks/>
              </p:cNvSpPr>
              <p:nvPr/>
            </p:nvSpPr>
            <p:spPr bwMode="auto">
              <a:xfrm>
                <a:off x="766" y="2457"/>
                <a:ext cx="1788" cy="210"/>
              </a:xfrm>
              <a:custGeom>
                <a:avLst/>
                <a:gdLst>
                  <a:gd name="T0" fmla="*/ 0 w 1781"/>
                  <a:gd name="T1" fmla="*/ 210 h 210"/>
                  <a:gd name="T2" fmla="*/ 43 w 1781"/>
                  <a:gd name="T3" fmla="*/ 210 h 210"/>
                  <a:gd name="T4" fmla="*/ 43 w 1781"/>
                  <a:gd name="T5" fmla="*/ 198 h 210"/>
                  <a:gd name="T6" fmla="*/ 236 w 1781"/>
                  <a:gd name="T7" fmla="*/ 198 h 210"/>
                  <a:gd name="T8" fmla="*/ 236 w 1781"/>
                  <a:gd name="T9" fmla="*/ 191 h 210"/>
                  <a:gd name="T10" fmla="*/ 277 w 1781"/>
                  <a:gd name="T11" fmla="*/ 191 h 210"/>
                  <a:gd name="T12" fmla="*/ 277 w 1781"/>
                  <a:gd name="T13" fmla="*/ 180 h 210"/>
                  <a:gd name="T14" fmla="*/ 306 w 1781"/>
                  <a:gd name="T15" fmla="*/ 180 h 210"/>
                  <a:gd name="T16" fmla="*/ 306 w 1781"/>
                  <a:gd name="T17" fmla="*/ 168 h 210"/>
                  <a:gd name="T18" fmla="*/ 349 w 1781"/>
                  <a:gd name="T19" fmla="*/ 168 h 210"/>
                  <a:gd name="T20" fmla="*/ 349 w 1781"/>
                  <a:gd name="T21" fmla="*/ 161 h 210"/>
                  <a:gd name="T22" fmla="*/ 356 w 1781"/>
                  <a:gd name="T23" fmla="*/ 161 h 210"/>
                  <a:gd name="T24" fmla="*/ 356 w 1781"/>
                  <a:gd name="T25" fmla="*/ 152 h 210"/>
                  <a:gd name="T26" fmla="*/ 569 w 1781"/>
                  <a:gd name="T27" fmla="*/ 152 h 210"/>
                  <a:gd name="T28" fmla="*/ 569 w 1781"/>
                  <a:gd name="T29" fmla="*/ 147 h 210"/>
                  <a:gd name="T30" fmla="*/ 578 w 1781"/>
                  <a:gd name="T31" fmla="*/ 147 h 210"/>
                  <a:gd name="T32" fmla="*/ 578 w 1781"/>
                  <a:gd name="T33" fmla="*/ 133 h 210"/>
                  <a:gd name="T34" fmla="*/ 712 w 1781"/>
                  <a:gd name="T35" fmla="*/ 133 h 210"/>
                  <a:gd name="T36" fmla="*/ 712 w 1781"/>
                  <a:gd name="T37" fmla="*/ 126 h 210"/>
                  <a:gd name="T38" fmla="*/ 748 w 1781"/>
                  <a:gd name="T39" fmla="*/ 126 h 210"/>
                  <a:gd name="T40" fmla="*/ 748 w 1781"/>
                  <a:gd name="T41" fmla="*/ 117 h 210"/>
                  <a:gd name="T42" fmla="*/ 776 w 1781"/>
                  <a:gd name="T43" fmla="*/ 117 h 210"/>
                  <a:gd name="T44" fmla="*/ 776 w 1781"/>
                  <a:gd name="T45" fmla="*/ 105 h 210"/>
                  <a:gd name="T46" fmla="*/ 864 w 1781"/>
                  <a:gd name="T47" fmla="*/ 105 h 210"/>
                  <a:gd name="T48" fmla="*/ 864 w 1781"/>
                  <a:gd name="T49" fmla="*/ 91 h 210"/>
                  <a:gd name="T50" fmla="*/ 873 w 1781"/>
                  <a:gd name="T51" fmla="*/ 91 h 210"/>
                  <a:gd name="T52" fmla="*/ 873 w 1781"/>
                  <a:gd name="T53" fmla="*/ 84 h 210"/>
                  <a:gd name="T54" fmla="*/ 939 w 1781"/>
                  <a:gd name="T55" fmla="*/ 84 h 210"/>
                  <a:gd name="T56" fmla="*/ 939 w 1781"/>
                  <a:gd name="T57" fmla="*/ 70 h 210"/>
                  <a:gd name="T58" fmla="*/ 975 w 1781"/>
                  <a:gd name="T59" fmla="*/ 70 h 210"/>
                  <a:gd name="T60" fmla="*/ 975 w 1781"/>
                  <a:gd name="T61" fmla="*/ 58 h 210"/>
                  <a:gd name="T62" fmla="*/ 1207 w 1781"/>
                  <a:gd name="T63" fmla="*/ 58 h 210"/>
                  <a:gd name="T64" fmla="*/ 1207 w 1781"/>
                  <a:gd name="T65" fmla="*/ 37 h 210"/>
                  <a:gd name="T66" fmla="*/ 1363 w 1781"/>
                  <a:gd name="T67" fmla="*/ 37 h 210"/>
                  <a:gd name="T68" fmla="*/ 1363 w 1781"/>
                  <a:gd name="T69" fmla="*/ 21 h 210"/>
                  <a:gd name="T70" fmla="*/ 1413 w 1781"/>
                  <a:gd name="T71" fmla="*/ 21 h 210"/>
                  <a:gd name="T72" fmla="*/ 1413 w 1781"/>
                  <a:gd name="T73" fmla="*/ 0 h 210"/>
                  <a:gd name="T74" fmla="*/ 1781 w 1781"/>
                  <a:gd name="T75"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81" h="210">
                    <a:moveTo>
                      <a:pt x="0" y="210"/>
                    </a:moveTo>
                    <a:lnTo>
                      <a:pt x="43" y="210"/>
                    </a:lnTo>
                    <a:lnTo>
                      <a:pt x="43" y="198"/>
                    </a:lnTo>
                    <a:lnTo>
                      <a:pt x="236" y="198"/>
                    </a:lnTo>
                    <a:lnTo>
                      <a:pt x="236" y="191"/>
                    </a:lnTo>
                    <a:lnTo>
                      <a:pt x="277" y="191"/>
                    </a:lnTo>
                    <a:lnTo>
                      <a:pt x="277" y="180"/>
                    </a:lnTo>
                    <a:lnTo>
                      <a:pt x="306" y="180"/>
                    </a:lnTo>
                    <a:lnTo>
                      <a:pt x="306" y="168"/>
                    </a:lnTo>
                    <a:lnTo>
                      <a:pt x="349" y="168"/>
                    </a:lnTo>
                    <a:lnTo>
                      <a:pt x="349" y="161"/>
                    </a:lnTo>
                    <a:lnTo>
                      <a:pt x="356" y="161"/>
                    </a:lnTo>
                    <a:lnTo>
                      <a:pt x="356" y="152"/>
                    </a:lnTo>
                    <a:lnTo>
                      <a:pt x="569" y="152"/>
                    </a:lnTo>
                    <a:lnTo>
                      <a:pt x="569" y="147"/>
                    </a:lnTo>
                    <a:lnTo>
                      <a:pt x="578" y="147"/>
                    </a:lnTo>
                    <a:lnTo>
                      <a:pt x="578" y="133"/>
                    </a:lnTo>
                    <a:lnTo>
                      <a:pt x="712" y="133"/>
                    </a:lnTo>
                    <a:lnTo>
                      <a:pt x="712" y="126"/>
                    </a:lnTo>
                    <a:lnTo>
                      <a:pt x="748" y="126"/>
                    </a:lnTo>
                    <a:lnTo>
                      <a:pt x="748" y="117"/>
                    </a:lnTo>
                    <a:lnTo>
                      <a:pt x="776" y="117"/>
                    </a:lnTo>
                    <a:lnTo>
                      <a:pt x="776" y="105"/>
                    </a:lnTo>
                    <a:lnTo>
                      <a:pt x="864" y="105"/>
                    </a:lnTo>
                    <a:lnTo>
                      <a:pt x="864" y="91"/>
                    </a:lnTo>
                    <a:lnTo>
                      <a:pt x="873" y="91"/>
                    </a:lnTo>
                    <a:lnTo>
                      <a:pt x="873" y="84"/>
                    </a:lnTo>
                    <a:lnTo>
                      <a:pt x="939" y="84"/>
                    </a:lnTo>
                    <a:lnTo>
                      <a:pt x="939" y="70"/>
                    </a:lnTo>
                    <a:lnTo>
                      <a:pt x="975" y="70"/>
                    </a:lnTo>
                    <a:lnTo>
                      <a:pt x="975" y="58"/>
                    </a:lnTo>
                    <a:lnTo>
                      <a:pt x="1207" y="58"/>
                    </a:lnTo>
                    <a:lnTo>
                      <a:pt x="1207" y="37"/>
                    </a:lnTo>
                    <a:lnTo>
                      <a:pt x="1363" y="37"/>
                    </a:lnTo>
                    <a:lnTo>
                      <a:pt x="1363" y="21"/>
                    </a:lnTo>
                    <a:lnTo>
                      <a:pt x="1413" y="21"/>
                    </a:lnTo>
                    <a:lnTo>
                      <a:pt x="1413" y="0"/>
                    </a:lnTo>
                    <a:lnTo>
                      <a:pt x="1781" y="0"/>
                    </a:lnTo>
                  </a:path>
                </a:pathLst>
              </a:custGeom>
              <a:noFill/>
              <a:ln w="19050" cap="flat" cmpd="sng" algn="ctr">
                <a:solidFill>
                  <a:srgbClr val="183059"/>
                </a:solidFill>
                <a:prstDash val="solid"/>
                <a:miter lim="800000"/>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81" name="Freeform 6">
                <a:extLst>
                  <a:ext uri="{FF2B5EF4-FFF2-40B4-BE49-F238E27FC236}">
                    <a16:creationId xmlns:a16="http://schemas.microsoft.com/office/drawing/2014/main" id="{6482620E-7853-44EB-8EA1-D3B591A9DA28}"/>
                  </a:ext>
                </a:extLst>
              </p:cNvPr>
              <p:cNvSpPr>
                <a:spLocks/>
              </p:cNvSpPr>
              <p:nvPr/>
            </p:nvSpPr>
            <p:spPr bwMode="auto">
              <a:xfrm>
                <a:off x="761" y="2464"/>
                <a:ext cx="1798" cy="205"/>
              </a:xfrm>
              <a:custGeom>
                <a:avLst/>
                <a:gdLst>
                  <a:gd name="T0" fmla="*/ 0 w 1786"/>
                  <a:gd name="T1" fmla="*/ 205 h 205"/>
                  <a:gd name="T2" fmla="*/ 98 w 1786"/>
                  <a:gd name="T3" fmla="*/ 205 h 205"/>
                  <a:gd name="T4" fmla="*/ 98 w 1786"/>
                  <a:gd name="T5" fmla="*/ 177 h 205"/>
                  <a:gd name="T6" fmla="*/ 397 w 1786"/>
                  <a:gd name="T7" fmla="*/ 177 h 205"/>
                  <a:gd name="T8" fmla="*/ 397 w 1786"/>
                  <a:gd name="T9" fmla="*/ 173 h 205"/>
                  <a:gd name="T10" fmla="*/ 565 w 1786"/>
                  <a:gd name="T11" fmla="*/ 173 h 205"/>
                  <a:gd name="T12" fmla="*/ 565 w 1786"/>
                  <a:gd name="T13" fmla="*/ 161 h 205"/>
                  <a:gd name="T14" fmla="*/ 601 w 1786"/>
                  <a:gd name="T15" fmla="*/ 161 h 205"/>
                  <a:gd name="T16" fmla="*/ 601 w 1786"/>
                  <a:gd name="T17" fmla="*/ 149 h 205"/>
                  <a:gd name="T18" fmla="*/ 772 w 1786"/>
                  <a:gd name="T19" fmla="*/ 149 h 205"/>
                  <a:gd name="T20" fmla="*/ 772 w 1786"/>
                  <a:gd name="T21" fmla="*/ 140 h 205"/>
                  <a:gd name="T22" fmla="*/ 821 w 1786"/>
                  <a:gd name="T23" fmla="*/ 140 h 205"/>
                  <a:gd name="T24" fmla="*/ 821 w 1786"/>
                  <a:gd name="T25" fmla="*/ 133 h 205"/>
                  <a:gd name="T26" fmla="*/ 821 w 1786"/>
                  <a:gd name="T27" fmla="*/ 128 h 205"/>
                  <a:gd name="T28" fmla="*/ 1035 w 1786"/>
                  <a:gd name="T29" fmla="*/ 128 h 205"/>
                  <a:gd name="T30" fmla="*/ 1035 w 1786"/>
                  <a:gd name="T31" fmla="*/ 117 h 205"/>
                  <a:gd name="T32" fmla="*/ 1141 w 1786"/>
                  <a:gd name="T33" fmla="*/ 117 h 205"/>
                  <a:gd name="T34" fmla="*/ 1141 w 1786"/>
                  <a:gd name="T35" fmla="*/ 103 h 205"/>
                  <a:gd name="T36" fmla="*/ 1189 w 1786"/>
                  <a:gd name="T37" fmla="*/ 103 h 205"/>
                  <a:gd name="T38" fmla="*/ 1189 w 1786"/>
                  <a:gd name="T39" fmla="*/ 82 h 205"/>
                  <a:gd name="T40" fmla="*/ 1223 w 1786"/>
                  <a:gd name="T41" fmla="*/ 82 h 205"/>
                  <a:gd name="T42" fmla="*/ 1223 w 1786"/>
                  <a:gd name="T43" fmla="*/ 65 h 205"/>
                  <a:gd name="T44" fmla="*/ 1321 w 1786"/>
                  <a:gd name="T45" fmla="*/ 65 h 205"/>
                  <a:gd name="T46" fmla="*/ 1321 w 1786"/>
                  <a:gd name="T47" fmla="*/ 47 h 205"/>
                  <a:gd name="T48" fmla="*/ 1439 w 1786"/>
                  <a:gd name="T49" fmla="*/ 47 h 205"/>
                  <a:gd name="T50" fmla="*/ 1439 w 1786"/>
                  <a:gd name="T51" fmla="*/ 21 h 205"/>
                  <a:gd name="T52" fmla="*/ 1452 w 1786"/>
                  <a:gd name="T53" fmla="*/ 21 h 205"/>
                  <a:gd name="T54" fmla="*/ 1452 w 1786"/>
                  <a:gd name="T55" fmla="*/ 7 h 205"/>
                  <a:gd name="T56" fmla="*/ 1452 w 1786"/>
                  <a:gd name="T57" fmla="*/ 0 h 205"/>
                  <a:gd name="T58" fmla="*/ 1786 w 1786"/>
                  <a:gd name="T5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86" h="205">
                    <a:moveTo>
                      <a:pt x="0" y="205"/>
                    </a:moveTo>
                    <a:lnTo>
                      <a:pt x="98" y="205"/>
                    </a:lnTo>
                    <a:lnTo>
                      <a:pt x="98" y="177"/>
                    </a:lnTo>
                    <a:lnTo>
                      <a:pt x="397" y="177"/>
                    </a:lnTo>
                    <a:lnTo>
                      <a:pt x="397" y="173"/>
                    </a:lnTo>
                    <a:lnTo>
                      <a:pt x="565" y="173"/>
                    </a:lnTo>
                    <a:lnTo>
                      <a:pt x="565" y="161"/>
                    </a:lnTo>
                    <a:lnTo>
                      <a:pt x="601" y="161"/>
                    </a:lnTo>
                    <a:lnTo>
                      <a:pt x="601" y="149"/>
                    </a:lnTo>
                    <a:lnTo>
                      <a:pt x="772" y="149"/>
                    </a:lnTo>
                    <a:lnTo>
                      <a:pt x="772" y="140"/>
                    </a:lnTo>
                    <a:lnTo>
                      <a:pt x="821" y="140"/>
                    </a:lnTo>
                    <a:lnTo>
                      <a:pt x="821" y="133"/>
                    </a:lnTo>
                    <a:lnTo>
                      <a:pt x="821" y="128"/>
                    </a:lnTo>
                    <a:lnTo>
                      <a:pt x="1035" y="128"/>
                    </a:lnTo>
                    <a:lnTo>
                      <a:pt x="1035" y="117"/>
                    </a:lnTo>
                    <a:lnTo>
                      <a:pt x="1141" y="117"/>
                    </a:lnTo>
                    <a:lnTo>
                      <a:pt x="1141" y="103"/>
                    </a:lnTo>
                    <a:lnTo>
                      <a:pt x="1189" y="103"/>
                    </a:lnTo>
                    <a:lnTo>
                      <a:pt x="1189" y="82"/>
                    </a:lnTo>
                    <a:lnTo>
                      <a:pt x="1223" y="82"/>
                    </a:lnTo>
                    <a:lnTo>
                      <a:pt x="1223" y="65"/>
                    </a:lnTo>
                    <a:lnTo>
                      <a:pt x="1321" y="65"/>
                    </a:lnTo>
                    <a:lnTo>
                      <a:pt x="1321" y="47"/>
                    </a:lnTo>
                    <a:lnTo>
                      <a:pt x="1439" y="47"/>
                    </a:lnTo>
                    <a:lnTo>
                      <a:pt x="1439" y="21"/>
                    </a:lnTo>
                    <a:lnTo>
                      <a:pt x="1452" y="21"/>
                    </a:lnTo>
                    <a:lnTo>
                      <a:pt x="1452" y="7"/>
                    </a:lnTo>
                    <a:lnTo>
                      <a:pt x="1452" y="0"/>
                    </a:lnTo>
                    <a:lnTo>
                      <a:pt x="1786" y="0"/>
                    </a:lnTo>
                  </a:path>
                </a:pathLst>
              </a:custGeom>
              <a:noFill/>
              <a:ln w="28575" cap="flat">
                <a:solidFill>
                  <a:srgbClr val="97BA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78" name="Freeform 10">
              <a:extLst>
                <a:ext uri="{FF2B5EF4-FFF2-40B4-BE49-F238E27FC236}">
                  <a16:creationId xmlns:a16="http://schemas.microsoft.com/office/drawing/2014/main" id="{92AB9AC8-13FF-4DD4-97D6-D6D0B7311142}"/>
                </a:ext>
              </a:extLst>
            </p:cNvPr>
            <p:cNvSpPr>
              <a:spLocks/>
            </p:cNvSpPr>
            <p:nvPr/>
          </p:nvSpPr>
          <p:spPr bwMode="auto">
            <a:xfrm>
              <a:off x="5721117" y="3359669"/>
              <a:ext cx="2847975" cy="884238"/>
            </a:xfrm>
            <a:custGeom>
              <a:avLst/>
              <a:gdLst>
                <a:gd name="T0" fmla="*/ 0 w 1794"/>
                <a:gd name="T1" fmla="*/ 557 h 557"/>
                <a:gd name="T2" fmla="*/ 23 w 1794"/>
                <a:gd name="T3" fmla="*/ 557 h 557"/>
                <a:gd name="T4" fmla="*/ 32 w 1794"/>
                <a:gd name="T5" fmla="*/ 557 h 557"/>
                <a:gd name="T6" fmla="*/ 32 w 1794"/>
                <a:gd name="T7" fmla="*/ 525 h 557"/>
                <a:gd name="T8" fmla="*/ 96 w 1794"/>
                <a:gd name="T9" fmla="*/ 525 h 557"/>
                <a:gd name="T10" fmla="*/ 96 w 1794"/>
                <a:gd name="T11" fmla="*/ 511 h 557"/>
                <a:gd name="T12" fmla="*/ 133 w 1794"/>
                <a:gd name="T13" fmla="*/ 511 h 557"/>
                <a:gd name="T14" fmla="*/ 133 w 1794"/>
                <a:gd name="T15" fmla="*/ 490 h 557"/>
                <a:gd name="T16" fmla="*/ 245 w 1794"/>
                <a:gd name="T17" fmla="*/ 490 h 557"/>
                <a:gd name="T18" fmla="*/ 245 w 1794"/>
                <a:gd name="T19" fmla="*/ 473 h 557"/>
                <a:gd name="T20" fmla="*/ 382 w 1794"/>
                <a:gd name="T21" fmla="*/ 473 h 557"/>
                <a:gd name="T22" fmla="*/ 382 w 1794"/>
                <a:gd name="T23" fmla="*/ 455 h 557"/>
                <a:gd name="T24" fmla="*/ 394 w 1794"/>
                <a:gd name="T25" fmla="*/ 455 h 557"/>
                <a:gd name="T26" fmla="*/ 394 w 1794"/>
                <a:gd name="T27" fmla="*/ 431 h 557"/>
                <a:gd name="T28" fmla="*/ 405 w 1794"/>
                <a:gd name="T29" fmla="*/ 431 h 557"/>
                <a:gd name="T30" fmla="*/ 405 w 1794"/>
                <a:gd name="T31" fmla="*/ 415 h 557"/>
                <a:gd name="T32" fmla="*/ 439 w 1794"/>
                <a:gd name="T33" fmla="*/ 415 h 557"/>
                <a:gd name="T34" fmla="*/ 439 w 1794"/>
                <a:gd name="T35" fmla="*/ 399 h 557"/>
                <a:gd name="T36" fmla="*/ 533 w 1794"/>
                <a:gd name="T37" fmla="*/ 399 h 557"/>
                <a:gd name="T38" fmla="*/ 533 w 1794"/>
                <a:gd name="T39" fmla="*/ 382 h 557"/>
                <a:gd name="T40" fmla="*/ 565 w 1794"/>
                <a:gd name="T41" fmla="*/ 382 h 557"/>
                <a:gd name="T42" fmla="*/ 565 w 1794"/>
                <a:gd name="T43" fmla="*/ 361 h 557"/>
                <a:gd name="T44" fmla="*/ 574 w 1794"/>
                <a:gd name="T45" fmla="*/ 361 h 557"/>
                <a:gd name="T46" fmla="*/ 574 w 1794"/>
                <a:gd name="T47" fmla="*/ 343 h 557"/>
                <a:gd name="T48" fmla="*/ 691 w 1794"/>
                <a:gd name="T49" fmla="*/ 343 h 557"/>
                <a:gd name="T50" fmla="*/ 691 w 1794"/>
                <a:gd name="T51" fmla="*/ 322 h 557"/>
                <a:gd name="T52" fmla="*/ 703 w 1794"/>
                <a:gd name="T53" fmla="*/ 322 h 557"/>
                <a:gd name="T54" fmla="*/ 703 w 1794"/>
                <a:gd name="T55" fmla="*/ 301 h 557"/>
                <a:gd name="T56" fmla="*/ 723 w 1794"/>
                <a:gd name="T57" fmla="*/ 301 h 557"/>
                <a:gd name="T58" fmla="*/ 723 w 1794"/>
                <a:gd name="T59" fmla="*/ 280 h 557"/>
                <a:gd name="T60" fmla="*/ 851 w 1794"/>
                <a:gd name="T61" fmla="*/ 280 h 557"/>
                <a:gd name="T62" fmla="*/ 856 w 1794"/>
                <a:gd name="T63" fmla="*/ 280 h 557"/>
                <a:gd name="T64" fmla="*/ 856 w 1794"/>
                <a:gd name="T65" fmla="*/ 238 h 557"/>
                <a:gd name="T66" fmla="*/ 1009 w 1794"/>
                <a:gd name="T67" fmla="*/ 238 h 557"/>
                <a:gd name="T68" fmla="*/ 1009 w 1794"/>
                <a:gd name="T69" fmla="*/ 212 h 557"/>
                <a:gd name="T70" fmla="*/ 1009 w 1794"/>
                <a:gd name="T71" fmla="*/ 210 h 557"/>
                <a:gd name="T72" fmla="*/ 1176 w 1794"/>
                <a:gd name="T73" fmla="*/ 210 h 557"/>
                <a:gd name="T74" fmla="*/ 1176 w 1794"/>
                <a:gd name="T75" fmla="*/ 184 h 557"/>
                <a:gd name="T76" fmla="*/ 1176 w 1794"/>
                <a:gd name="T77" fmla="*/ 179 h 557"/>
                <a:gd name="T78" fmla="*/ 1186 w 1794"/>
                <a:gd name="T79" fmla="*/ 179 h 557"/>
                <a:gd name="T80" fmla="*/ 1186 w 1794"/>
                <a:gd name="T81" fmla="*/ 154 h 557"/>
                <a:gd name="T82" fmla="*/ 1186 w 1794"/>
                <a:gd name="T83" fmla="*/ 147 h 557"/>
                <a:gd name="T84" fmla="*/ 1321 w 1794"/>
                <a:gd name="T85" fmla="*/ 147 h 557"/>
                <a:gd name="T86" fmla="*/ 1321 w 1794"/>
                <a:gd name="T87" fmla="*/ 114 h 557"/>
                <a:gd name="T88" fmla="*/ 1334 w 1794"/>
                <a:gd name="T89" fmla="*/ 114 h 557"/>
                <a:gd name="T90" fmla="*/ 1334 w 1794"/>
                <a:gd name="T91" fmla="*/ 77 h 557"/>
                <a:gd name="T92" fmla="*/ 1380 w 1794"/>
                <a:gd name="T93" fmla="*/ 77 h 557"/>
                <a:gd name="T94" fmla="*/ 1380 w 1794"/>
                <a:gd name="T95" fmla="*/ 42 h 557"/>
                <a:gd name="T96" fmla="*/ 1410 w 1794"/>
                <a:gd name="T97" fmla="*/ 42 h 557"/>
                <a:gd name="T98" fmla="*/ 1410 w 1794"/>
                <a:gd name="T99" fmla="*/ 0 h 557"/>
                <a:gd name="T100" fmla="*/ 1794 w 1794"/>
                <a:gd name="T101"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94" h="557">
                  <a:moveTo>
                    <a:pt x="0" y="557"/>
                  </a:moveTo>
                  <a:lnTo>
                    <a:pt x="23" y="557"/>
                  </a:lnTo>
                  <a:lnTo>
                    <a:pt x="32" y="557"/>
                  </a:lnTo>
                  <a:lnTo>
                    <a:pt x="32" y="525"/>
                  </a:lnTo>
                  <a:lnTo>
                    <a:pt x="96" y="525"/>
                  </a:lnTo>
                  <a:lnTo>
                    <a:pt x="96" y="511"/>
                  </a:lnTo>
                  <a:lnTo>
                    <a:pt x="133" y="511"/>
                  </a:lnTo>
                  <a:lnTo>
                    <a:pt x="133" y="490"/>
                  </a:lnTo>
                  <a:lnTo>
                    <a:pt x="245" y="490"/>
                  </a:lnTo>
                  <a:lnTo>
                    <a:pt x="245" y="473"/>
                  </a:lnTo>
                  <a:lnTo>
                    <a:pt x="382" y="473"/>
                  </a:lnTo>
                  <a:lnTo>
                    <a:pt x="382" y="455"/>
                  </a:lnTo>
                  <a:lnTo>
                    <a:pt x="394" y="455"/>
                  </a:lnTo>
                  <a:lnTo>
                    <a:pt x="394" y="431"/>
                  </a:lnTo>
                  <a:lnTo>
                    <a:pt x="405" y="431"/>
                  </a:lnTo>
                  <a:lnTo>
                    <a:pt x="405" y="415"/>
                  </a:lnTo>
                  <a:lnTo>
                    <a:pt x="439" y="415"/>
                  </a:lnTo>
                  <a:lnTo>
                    <a:pt x="439" y="399"/>
                  </a:lnTo>
                  <a:lnTo>
                    <a:pt x="533" y="399"/>
                  </a:lnTo>
                  <a:lnTo>
                    <a:pt x="533" y="382"/>
                  </a:lnTo>
                  <a:lnTo>
                    <a:pt x="565" y="382"/>
                  </a:lnTo>
                  <a:lnTo>
                    <a:pt x="565" y="361"/>
                  </a:lnTo>
                  <a:lnTo>
                    <a:pt x="574" y="361"/>
                  </a:lnTo>
                  <a:lnTo>
                    <a:pt x="574" y="343"/>
                  </a:lnTo>
                  <a:lnTo>
                    <a:pt x="691" y="343"/>
                  </a:lnTo>
                  <a:lnTo>
                    <a:pt x="691" y="322"/>
                  </a:lnTo>
                  <a:lnTo>
                    <a:pt x="703" y="322"/>
                  </a:lnTo>
                  <a:lnTo>
                    <a:pt x="703" y="301"/>
                  </a:lnTo>
                  <a:lnTo>
                    <a:pt x="723" y="301"/>
                  </a:lnTo>
                  <a:lnTo>
                    <a:pt x="723" y="280"/>
                  </a:lnTo>
                  <a:lnTo>
                    <a:pt x="851" y="280"/>
                  </a:lnTo>
                  <a:lnTo>
                    <a:pt x="856" y="280"/>
                  </a:lnTo>
                  <a:lnTo>
                    <a:pt x="856" y="238"/>
                  </a:lnTo>
                  <a:lnTo>
                    <a:pt x="1009" y="238"/>
                  </a:lnTo>
                  <a:lnTo>
                    <a:pt x="1009" y="212"/>
                  </a:lnTo>
                  <a:lnTo>
                    <a:pt x="1009" y="210"/>
                  </a:lnTo>
                  <a:lnTo>
                    <a:pt x="1176" y="210"/>
                  </a:lnTo>
                  <a:lnTo>
                    <a:pt x="1176" y="184"/>
                  </a:lnTo>
                  <a:lnTo>
                    <a:pt x="1176" y="179"/>
                  </a:lnTo>
                  <a:lnTo>
                    <a:pt x="1186" y="179"/>
                  </a:lnTo>
                  <a:lnTo>
                    <a:pt x="1186" y="154"/>
                  </a:lnTo>
                  <a:lnTo>
                    <a:pt x="1186" y="147"/>
                  </a:lnTo>
                  <a:lnTo>
                    <a:pt x="1321" y="147"/>
                  </a:lnTo>
                  <a:lnTo>
                    <a:pt x="1321" y="114"/>
                  </a:lnTo>
                  <a:lnTo>
                    <a:pt x="1334" y="114"/>
                  </a:lnTo>
                  <a:lnTo>
                    <a:pt x="1334" y="77"/>
                  </a:lnTo>
                  <a:lnTo>
                    <a:pt x="1380" y="77"/>
                  </a:lnTo>
                  <a:lnTo>
                    <a:pt x="1380" y="42"/>
                  </a:lnTo>
                  <a:lnTo>
                    <a:pt x="1410" y="42"/>
                  </a:lnTo>
                  <a:lnTo>
                    <a:pt x="1410" y="0"/>
                  </a:lnTo>
                  <a:lnTo>
                    <a:pt x="1794" y="0"/>
                  </a:lnTo>
                </a:path>
              </a:pathLst>
            </a:custGeom>
            <a:noFill/>
            <a:ln w="28575" cap="flat">
              <a:solidFill>
                <a:srgbClr val="97BA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sp>
          <p:nvSpPr>
            <p:cNvPr id="479" name="Freeform 11">
              <a:extLst>
                <a:ext uri="{FF2B5EF4-FFF2-40B4-BE49-F238E27FC236}">
                  <a16:creationId xmlns:a16="http://schemas.microsoft.com/office/drawing/2014/main" id="{23BC5413-7B53-4516-80B1-6E8A06699A7D}"/>
                </a:ext>
              </a:extLst>
            </p:cNvPr>
            <p:cNvSpPr>
              <a:spLocks/>
            </p:cNvSpPr>
            <p:nvPr/>
          </p:nvSpPr>
          <p:spPr bwMode="auto">
            <a:xfrm>
              <a:off x="5724292" y="3297238"/>
              <a:ext cx="2833688" cy="933450"/>
            </a:xfrm>
            <a:custGeom>
              <a:avLst/>
              <a:gdLst>
                <a:gd name="T0" fmla="*/ 0 w 1785"/>
                <a:gd name="T1" fmla="*/ 588 h 588"/>
                <a:gd name="T2" fmla="*/ 30 w 1785"/>
                <a:gd name="T3" fmla="*/ 588 h 588"/>
                <a:gd name="T4" fmla="*/ 30 w 1785"/>
                <a:gd name="T5" fmla="*/ 571 h 588"/>
                <a:gd name="T6" fmla="*/ 62 w 1785"/>
                <a:gd name="T7" fmla="*/ 571 h 588"/>
                <a:gd name="T8" fmla="*/ 62 w 1785"/>
                <a:gd name="T9" fmla="*/ 557 h 588"/>
                <a:gd name="T10" fmla="*/ 76 w 1785"/>
                <a:gd name="T11" fmla="*/ 557 h 588"/>
                <a:gd name="T12" fmla="*/ 76 w 1785"/>
                <a:gd name="T13" fmla="*/ 539 h 588"/>
                <a:gd name="T14" fmla="*/ 103 w 1785"/>
                <a:gd name="T15" fmla="*/ 539 h 588"/>
                <a:gd name="T16" fmla="*/ 103 w 1785"/>
                <a:gd name="T17" fmla="*/ 515 h 588"/>
                <a:gd name="T18" fmla="*/ 250 w 1785"/>
                <a:gd name="T19" fmla="*/ 515 h 588"/>
                <a:gd name="T20" fmla="*/ 250 w 1785"/>
                <a:gd name="T21" fmla="*/ 480 h 588"/>
                <a:gd name="T22" fmla="*/ 250 w 1785"/>
                <a:gd name="T23" fmla="*/ 476 h 588"/>
                <a:gd name="T24" fmla="*/ 334 w 1785"/>
                <a:gd name="T25" fmla="*/ 476 h 588"/>
                <a:gd name="T26" fmla="*/ 334 w 1785"/>
                <a:gd name="T27" fmla="*/ 457 h 588"/>
                <a:gd name="T28" fmla="*/ 396 w 1785"/>
                <a:gd name="T29" fmla="*/ 457 h 588"/>
                <a:gd name="T30" fmla="*/ 396 w 1785"/>
                <a:gd name="T31" fmla="*/ 436 h 588"/>
                <a:gd name="T32" fmla="*/ 598 w 1785"/>
                <a:gd name="T33" fmla="*/ 436 h 588"/>
                <a:gd name="T34" fmla="*/ 598 w 1785"/>
                <a:gd name="T35" fmla="*/ 417 h 588"/>
                <a:gd name="T36" fmla="*/ 705 w 1785"/>
                <a:gd name="T37" fmla="*/ 417 h 588"/>
                <a:gd name="T38" fmla="*/ 705 w 1785"/>
                <a:gd name="T39" fmla="*/ 392 h 588"/>
                <a:gd name="T40" fmla="*/ 753 w 1785"/>
                <a:gd name="T41" fmla="*/ 392 h 588"/>
                <a:gd name="T42" fmla="*/ 753 w 1785"/>
                <a:gd name="T43" fmla="*/ 366 h 588"/>
                <a:gd name="T44" fmla="*/ 756 w 1785"/>
                <a:gd name="T45" fmla="*/ 366 h 588"/>
                <a:gd name="T46" fmla="*/ 756 w 1785"/>
                <a:gd name="T47" fmla="*/ 347 h 588"/>
                <a:gd name="T48" fmla="*/ 785 w 1785"/>
                <a:gd name="T49" fmla="*/ 347 h 588"/>
                <a:gd name="T50" fmla="*/ 785 w 1785"/>
                <a:gd name="T51" fmla="*/ 324 h 588"/>
                <a:gd name="T52" fmla="*/ 810 w 1785"/>
                <a:gd name="T53" fmla="*/ 324 h 588"/>
                <a:gd name="T54" fmla="*/ 810 w 1785"/>
                <a:gd name="T55" fmla="*/ 298 h 588"/>
                <a:gd name="T56" fmla="*/ 888 w 1785"/>
                <a:gd name="T57" fmla="*/ 298 h 588"/>
                <a:gd name="T58" fmla="*/ 888 w 1785"/>
                <a:gd name="T59" fmla="*/ 245 h 588"/>
                <a:gd name="T60" fmla="*/ 907 w 1785"/>
                <a:gd name="T61" fmla="*/ 245 h 588"/>
                <a:gd name="T62" fmla="*/ 907 w 1785"/>
                <a:gd name="T63" fmla="*/ 214 h 588"/>
                <a:gd name="T64" fmla="*/ 936 w 1785"/>
                <a:gd name="T65" fmla="*/ 214 h 588"/>
                <a:gd name="T66" fmla="*/ 936 w 1785"/>
                <a:gd name="T67" fmla="*/ 189 h 588"/>
                <a:gd name="T68" fmla="*/ 975 w 1785"/>
                <a:gd name="T69" fmla="*/ 189 h 588"/>
                <a:gd name="T70" fmla="*/ 975 w 1785"/>
                <a:gd name="T71" fmla="*/ 168 h 588"/>
                <a:gd name="T72" fmla="*/ 1037 w 1785"/>
                <a:gd name="T73" fmla="*/ 168 h 588"/>
                <a:gd name="T74" fmla="*/ 1037 w 1785"/>
                <a:gd name="T75" fmla="*/ 135 h 588"/>
                <a:gd name="T76" fmla="*/ 1103 w 1785"/>
                <a:gd name="T77" fmla="*/ 135 h 588"/>
                <a:gd name="T78" fmla="*/ 1103 w 1785"/>
                <a:gd name="T79" fmla="*/ 105 h 588"/>
                <a:gd name="T80" fmla="*/ 1142 w 1785"/>
                <a:gd name="T81" fmla="*/ 105 h 588"/>
                <a:gd name="T82" fmla="*/ 1142 w 1785"/>
                <a:gd name="T83" fmla="*/ 67 h 588"/>
                <a:gd name="T84" fmla="*/ 1165 w 1785"/>
                <a:gd name="T85" fmla="*/ 67 h 588"/>
                <a:gd name="T86" fmla="*/ 1165 w 1785"/>
                <a:gd name="T87" fmla="*/ 35 h 588"/>
                <a:gd name="T88" fmla="*/ 1241 w 1785"/>
                <a:gd name="T89" fmla="*/ 35 h 588"/>
                <a:gd name="T90" fmla="*/ 1241 w 1785"/>
                <a:gd name="T91" fmla="*/ 0 h 588"/>
                <a:gd name="T92" fmla="*/ 1785 w 1785"/>
                <a:gd name="T93"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5" h="588">
                  <a:moveTo>
                    <a:pt x="0" y="588"/>
                  </a:moveTo>
                  <a:lnTo>
                    <a:pt x="30" y="588"/>
                  </a:lnTo>
                  <a:lnTo>
                    <a:pt x="30" y="571"/>
                  </a:lnTo>
                  <a:lnTo>
                    <a:pt x="62" y="571"/>
                  </a:lnTo>
                  <a:lnTo>
                    <a:pt x="62" y="557"/>
                  </a:lnTo>
                  <a:lnTo>
                    <a:pt x="76" y="557"/>
                  </a:lnTo>
                  <a:lnTo>
                    <a:pt x="76" y="539"/>
                  </a:lnTo>
                  <a:lnTo>
                    <a:pt x="103" y="539"/>
                  </a:lnTo>
                  <a:lnTo>
                    <a:pt x="103" y="515"/>
                  </a:lnTo>
                  <a:lnTo>
                    <a:pt x="250" y="515"/>
                  </a:lnTo>
                  <a:lnTo>
                    <a:pt x="250" y="480"/>
                  </a:lnTo>
                  <a:lnTo>
                    <a:pt x="250" y="476"/>
                  </a:lnTo>
                  <a:lnTo>
                    <a:pt x="334" y="476"/>
                  </a:lnTo>
                  <a:lnTo>
                    <a:pt x="334" y="457"/>
                  </a:lnTo>
                  <a:lnTo>
                    <a:pt x="396" y="457"/>
                  </a:lnTo>
                  <a:lnTo>
                    <a:pt x="396" y="436"/>
                  </a:lnTo>
                  <a:lnTo>
                    <a:pt x="598" y="436"/>
                  </a:lnTo>
                  <a:lnTo>
                    <a:pt x="598" y="417"/>
                  </a:lnTo>
                  <a:lnTo>
                    <a:pt x="705" y="417"/>
                  </a:lnTo>
                  <a:lnTo>
                    <a:pt x="705" y="392"/>
                  </a:lnTo>
                  <a:lnTo>
                    <a:pt x="753" y="392"/>
                  </a:lnTo>
                  <a:lnTo>
                    <a:pt x="753" y="366"/>
                  </a:lnTo>
                  <a:lnTo>
                    <a:pt x="756" y="366"/>
                  </a:lnTo>
                  <a:lnTo>
                    <a:pt x="756" y="347"/>
                  </a:lnTo>
                  <a:lnTo>
                    <a:pt x="785" y="347"/>
                  </a:lnTo>
                  <a:lnTo>
                    <a:pt x="785" y="324"/>
                  </a:lnTo>
                  <a:lnTo>
                    <a:pt x="810" y="324"/>
                  </a:lnTo>
                  <a:lnTo>
                    <a:pt x="810" y="298"/>
                  </a:lnTo>
                  <a:lnTo>
                    <a:pt x="888" y="298"/>
                  </a:lnTo>
                  <a:lnTo>
                    <a:pt x="888" y="245"/>
                  </a:lnTo>
                  <a:lnTo>
                    <a:pt x="907" y="245"/>
                  </a:lnTo>
                  <a:lnTo>
                    <a:pt x="907" y="214"/>
                  </a:lnTo>
                  <a:lnTo>
                    <a:pt x="936" y="214"/>
                  </a:lnTo>
                  <a:lnTo>
                    <a:pt x="936" y="189"/>
                  </a:lnTo>
                  <a:lnTo>
                    <a:pt x="975" y="189"/>
                  </a:lnTo>
                  <a:lnTo>
                    <a:pt x="975" y="168"/>
                  </a:lnTo>
                  <a:lnTo>
                    <a:pt x="1037" y="168"/>
                  </a:lnTo>
                  <a:lnTo>
                    <a:pt x="1037" y="135"/>
                  </a:lnTo>
                  <a:lnTo>
                    <a:pt x="1103" y="135"/>
                  </a:lnTo>
                  <a:lnTo>
                    <a:pt x="1103" y="105"/>
                  </a:lnTo>
                  <a:lnTo>
                    <a:pt x="1142" y="105"/>
                  </a:lnTo>
                  <a:lnTo>
                    <a:pt x="1142" y="67"/>
                  </a:lnTo>
                  <a:lnTo>
                    <a:pt x="1165" y="67"/>
                  </a:lnTo>
                  <a:lnTo>
                    <a:pt x="1165" y="35"/>
                  </a:lnTo>
                  <a:lnTo>
                    <a:pt x="1241" y="35"/>
                  </a:lnTo>
                  <a:lnTo>
                    <a:pt x="1241" y="0"/>
                  </a:lnTo>
                  <a:lnTo>
                    <a:pt x="1785" y="0"/>
                  </a:lnTo>
                </a:path>
              </a:pathLst>
            </a:custGeom>
            <a:noFill/>
            <a:ln w="19050" cap="flat" cmpd="sng" algn="ctr">
              <a:solidFill>
                <a:srgbClr val="183059"/>
              </a:solidFill>
              <a:prstDash val="solid"/>
              <a:miter lim="800000"/>
              <a:headEnd/>
              <a:tailEnd/>
            </a:ln>
            <a:effectLst/>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black"/>
                </a:solidFill>
                <a:effectLst/>
                <a:uLnTx/>
                <a:uFillTx/>
                <a:latin typeface="Arial Narrow" panose="020B0606020202030204" pitchFamily="34" charset="0"/>
              </a:endParaRPr>
            </a:p>
          </p:txBody>
        </p:sp>
      </p:grpSp>
      <p:sp>
        <p:nvSpPr>
          <p:cNvPr id="482" name="TextBox 481">
            <a:extLst>
              <a:ext uri="{FF2B5EF4-FFF2-40B4-BE49-F238E27FC236}">
                <a16:creationId xmlns:a16="http://schemas.microsoft.com/office/drawing/2014/main" id="{6265B2BB-4AA2-4F86-883D-8A680D3580CA}"/>
              </a:ext>
            </a:extLst>
          </p:cNvPr>
          <p:cNvSpPr txBox="1"/>
          <p:nvPr/>
        </p:nvSpPr>
        <p:spPr>
          <a:xfrm>
            <a:off x="183195" y="5630668"/>
            <a:ext cx="5360300" cy="523220"/>
          </a:xfrm>
          <a:prstGeom prst="rect">
            <a:avLst/>
          </a:prstGeom>
          <a:solidFill>
            <a:srgbClr val="FFFFFF"/>
          </a:solid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Cumulative hazard rates of major bleeding in ASA and apixaban </a:t>
            </a:r>
          </a:p>
          <a:p>
            <a:r>
              <a:rPr lang="en-CA"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483" name="TextBox 482">
            <a:extLst>
              <a:ext uri="{FF2B5EF4-FFF2-40B4-BE49-F238E27FC236}">
                <a16:creationId xmlns:a16="http://schemas.microsoft.com/office/drawing/2014/main" id="{AD437DDF-D4B3-4F7C-A7D5-44A18A26BEEB}"/>
              </a:ext>
            </a:extLst>
          </p:cNvPr>
          <p:cNvSpPr txBox="1"/>
          <p:nvPr/>
        </p:nvSpPr>
        <p:spPr>
          <a:xfrm>
            <a:off x="7043979" y="5649185"/>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not available</a:t>
            </a:r>
          </a:p>
        </p:txBody>
      </p:sp>
      <p:pic>
        <p:nvPicPr>
          <p:cNvPr id="484" name="Picture 2" descr="Image result for hyperlink icon">
            <a:hlinkClick r:id="rId6" action="ppaction://hlinksldjump"/>
            <a:extLst>
              <a:ext uri="{FF2B5EF4-FFF2-40B4-BE49-F238E27FC236}">
                <a16:creationId xmlns:a16="http://schemas.microsoft.com/office/drawing/2014/main" id="{E91108CC-3068-47AB-A974-9ACE387FDBEC}"/>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61019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463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61CF61F1-CC1C-45FB-8938-02B9C66FA07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6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2" descr="Image result for hyperlink icon">
            <a:hlinkClick r:id="rId6" action="ppaction://hlinksldjump"/>
            <a:extLst>
              <a:ext uri="{FF2B5EF4-FFF2-40B4-BE49-F238E27FC236}">
                <a16:creationId xmlns:a16="http://schemas.microsoft.com/office/drawing/2014/main" id="{6762BD09-2697-4B1B-B844-C2FAA4E76CE4}"/>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925" y="591362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E0E5E40-35E3-4372-8655-5EB546CE36DE}"/>
              </a:ext>
            </a:extLst>
          </p:cNvPr>
          <p:cNvSpPr/>
          <p:nvPr/>
        </p:nvSpPr>
        <p:spPr>
          <a:xfrm>
            <a:off x="146654" y="55293"/>
            <a:ext cx="6716601"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pic>
        <p:nvPicPr>
          <p:cNvPr id="2" name="Picture 1">
            <a:extLst>
              <a:ext uri="{FF2B5EF4-FFF2-40B4-BE49-F238E27FC236}">
                <a16:creationId xmlns:a16="http://schemas.microsoft.com/office/drawing/2014/main" id="{460ADBFB-82C4-433E-BE65-C7FA8956827B}"/>
              </a:ext>
            </a:extLst>
          </p:cNvPr>
          <p:cNvPicPr>
            <a:picLocks noChangeAspect="1"/>
          </p:cNvPicPr>
          <p:nvPr/>
        </p:nvPicPr>
        <p:blipFill>
          <a:blip r:embed="rId8"/>
          <a:stretch>
            <a:fillRect/>
          </a:stretch>
        </p:blipFill>
        <p:spPr>
          <a:xfrm>
            <a:off x="1082648" y="1524292"/>
            <a:ext cx="7136068" cy="4579600"/>
          </a:xfrm>
          <a:prstGeom prst="rect">
            <a:avLst/>
          </a:prstGeom>
        </p:spPr>
      </p:pic>
    </p:spTree>
    <p:extLst>
      <p:ext uri="{BB962C8B-B14F-4D97-AF65-F5344CB8AC3E}">
        <p14:creationId xmlns:p14="http://schemas.microsoft.com/office/powerpoint/2010/main" val="42243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Program Development</a:t>
            </a: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338554"/>
          </a:xfrm>
          <a:prstGeom prst="rect">
            <a:avLst/>
          </a:prstGeom>
        </p:spPr>
        <p:txBody>
          <a:bodyPr wrap="square">
            <a:spAutoFit/>
          </a:bodyPr>
          <a:lstStyle/>
          <a:p>
            <a:pPr algn="ctr"/>
            <a:r>
              <a:rPr lang="en-CA" sz="1600" b="1" dirty="0">
                <a:solidFill>
                  <a:srgbClr val="183059"/>
                </a:solidFill>
                <a:latin typeface="Arial Narrow" panose="020B0606020202030204" pitchFamily="34" charset="0"/>
                <a:cs typeface="Lato"/>
              </a:rPr>
              <a:t>This program has received an educational grant and in-kind support from BMS and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0" name="Picture 2" descr="Image result for hyperlink icon">
            <a:hlinkClick r:id="rId6" action="ppaction://hlinksldjump"/>
            <a:extLst>
              <a:ext uri="{FF2B5EF4-FFF2-40B4-BE49-F238E27FC236}">
                <a16:creationId xmlns:a16="http://schemas.microsoft.com/office/drawing/2014/main" id="{F11A47B5-85E0-409E-B414-006224B0D8F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8163" y="5888435"/>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C12F1E-F084-4F41-931D-E6F3115F5F67}"/>
              </a:ext>
            </a:extLst>
          </p:cNvPr>
          <p:cNvPicPr>
            <a:picLocks noChangeAspect="1"/>
          </p:cNvPicPr>
          <p:nvPr/>
        </p:nvPicPr>
        <p:blipFill>
          <a:blip r:embed="rId8"/>
          <a:stretch>
            <a:fillRect/>
          </a:stretch>
        </p:blipFill>
        <p:spPr>
          <a:xfrm>
            <a:off x="498048" y="1368527"/>
            <a:ext cx="8135007" cy="4640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0309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03442"/>
            <a:ext cx="6494778"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Limited evidence for DOACs in AF patients with Advanced (stages 4-5) CRF</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91717E98-C5C3-4AE7-806B-2F4C264F90ED}"/>
              </a:ext>
            </a:extLst>
          </p:cNvPr>
          <p:cNvPicPr>
            <a:picLocks noChangeAspect="1"/>
          </p:cNvPicPr>
          <p:nvPr/>
        </p:nvPicPr>
        <p:blipFill>
          <a:blip r:embed="rId6"/>
          <a:stretch>
            <a:fillRect/>
          </a:stretch>
        </p:blipFill>
        <p:spPr>
          <a:xfrm>
            <a:off x="0" y="1758927"/>
            <a:ext cx="9144000" cy="2678407"/>
          </a:xfrm>
          <a:prstGeom prst="rect">
            <a:avLst/>
          </a:prstGeom>
          <a:ln>
            <a:noFill/>
          </a:ln>
          <a:effectLst>
            <a:outerShdw blurRad="292100" dist="139700" dir="2700000" algn="tl" rotWithShape="0">
              <a:srgbClr val="333333">
                <a:alpha val="65000"/>
              </a:srgbClr>
            </a:outerShdw>
          </a:effectLst>
        </p:spPr>
      </p:pic>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354263" y="4961362"/>
            <a:ext cx="8534400" cy="928529"/>
          </a:xfrm>
        </p:spPr>
        <p:txBody>
          <a:bodyPr/>
          <a:lstStyle/>
          <a:p>
            <a:pPr algn="l"/>
            <a:r>
              <a:rPr lang="en-US" dirty="0">
                <a:latin typeface="Arial Narrow" panose="020B0606020202030204" pitchFamily="34" charset="0"/>
              </a:rPr>
              <a:t>*Consider </a:t>
            </a:r>
            <a:r>
              <a:rPr lang="en-US" dirty="0" err="1">
                <a:latin typeface="Arial Narrow" panose="020B0606020202030204" pitchFamily="34" charset="0"/>
              </a:rPr>
              <a:t>Dabigatran</a:t>
            </a:r>
            <a:r>
              <a:rPr lang="en-US" dirty="0">
                <a:latin typeface="Arial Narrow" panose="020B0606020202030204" pitchFamily="34" charset="0"/>
              </a:rPr>
              <a:t> 110 mg BID if a</a:t>
            </a:r>
            <a:r>
              <a:rPr lang="en-CA" dirty="0" err="1">
                <a:latin typeface="Arial Narrow" panose="020B0606020202030204" pitchFamily="34" charset="0"/>
              </a:rPr>
              <a:t>ge</a:t>
            </a:r>
            <a:r>
              <a:rPr lang="en-CA" dirty="0">
                <a:latin typeface="Arial Narrow" panose="020B0606020202030204" pitchFamily="34" charset="0"/>
              </a:rPr>
              <a:t> &gt;80 or if the patient is at higher risk of bleeding, including elderly ≥75 years with ≥1 risk factor</a:t>
            </a:r>
            <a:r>
              <a:rPr lang="en-US" dirty="0">
                <a:latin typeface="Arial Narrow" panose="020B0606020202030204" pitchFamily="34" charset="0"/>
              </a:rPr>
              <a:t>; </a:t>
            </a:r>
          </a:p>
          <a:p>
            <a:pPr algn="l"/>
            <a:r>
              <a:rPr lang="en-US" dirty="0">
                <a:latin typeface="Arial Narrow" panose="020B0606020202030204" pitchFamily="34" charset="0"/>
              </a:rPr>
              <a:t>†Consider </a:t>
            </a:r>
            <a:r>
              <a:rPr lang="en-US" dirty="0" err="1">
                <a:latin typeface="Arial Narrow" panose="020B0606020202030204" pitchFamily="34" charset="0"/>
              </a:rPr>
              <a:t>Apixaban</a:t>
            </a:r>
            <a:r>
              <a:rPr lang="en-US" dirty="0">
                <a:latin typeface="Arial Narrow" panose="020B0606020202030204" pitchFamily="34" charset="0"/>
              </a:rPr>
              <a:t> 2.5 mg BID if 2 of 1) age </a:t>
            </a:r>
            <a:r>
              <a:rPr lang="en-CA" dirty="0">
                <a:latin typeface="Arial Narrow" panose="020B0606020202030204" pitchFamily="34" charset="0"/>
              </a:rPr>
              <a:t>&gt;80 years, 2) body weight </a:t>
            </a:r>
            <a:r>
              <a:rPr lang="en-US" dirty="0">
                <a:latin typeface="Arial Narrow" panose="020B0606020202030204" pitchFamily="34" charset="0"/>
              </a:rPr>
              <a:t>&lt;60 kg, or 3) creatinine &gt;133 </a:t>
            </a:r>
            <a:r>
              <a:rPr lang="en-US" dirty="0" err="1">
                <a:latin typeface="Arial Narrow" panose="020B0606020202030204" pitchFamily="34" charset="0"/>
              </a:rPr>
              <a:t>umol</a:t>
            </a:r>
            <a:r>
              <a:rPr lang="en-US" dirty="0">
                <a:latin typeface="Arial Narrow" panose="020B0606020202030204" pitchFamily="34" charset="0"/>
              </a:rPr>
              <a:t>/L; </a:t>
            </a:r>
            <a:r>
              <a:rPr lang="en-US" dirty="0">
                <a:latin typeface="Arial Narrow" panose="020B0606020202030204" pitchFamily="34" charset="0"/>
                <a:cs typeface="Calibri"/>
              </a:rPr>
              <a:t>‡</a:t>
            </a:r>
            <a:r>
              <a:rPr lang="en-US" dirty="0">
                <a:latin typeface="Arial Narrow" panose="020B0606020202030204" pitchFamily="34" charset="0"/>
              </a:rPr>
              <a:t>ARISTOTLE included a small number of patients (1.5%) with a </a:t>
            </a:r>
            <a:r>
              <a:rPr lang="en-US" dirty="0" err="1">
                <a:latin typeface="Arial Narrow" panose="020B0606020202030204" pitchFamily="34" charset="0"/>
              </a:rPr>
              <a:t>CrCl</a:t>
            </a:r>
            <a:r>
              <a:rPr lang="en-US" dirty="0">
                <a:latin typeface="Arial Narrow" panose="020B0606020202030204" pitchFamily="34" charset="0"/>
              </a:rPr>
              <a:t> as low as 25 ml/min; ‖Dose adjusted warfarin has been used, but data regarding safety and efficacy is conflicting; ¶No published studies; product monographs suggest the drug is contraindicated for this level of renal function.</a:t>
            </a:r>
            <a:endParaRPr lang="en-CA" dirty="0">
              <a:latin typeface="Arial Narrow" panose="020B0606020202030204" pitchFamily="34" charset="0"/>
            </a:endParaRPr>
          </a:p>
          <a:p>
            <a:endParaRPr lang="en-CA" dirty="0">
              <a:latin typeface="Arial Narrow" panose="020B0606020202030204" pitchFamily="34" charset="0"/>
            </a:endParaRPr>
          </a:p>
        </p:txBody>
      </p:sp>
      <p:pic>
        <p:nvPicPr>
          <p:cNvPr id="14" name="Picture 2" descr="Image result for hyperlink icon">
            <a:hlinkClick r:id="rId7" action="ppaction://hlinksldjump"/>
            <a:extLst>
              <a:ext uri="{FF2B5EF4-FFF2-40B4-BE49-F238E27FC236}">
                <a16:creationId xmlns:a16="http://schemas.microsoft.com/office/drawing/2014/main" id="{FE89583C-CC07-4770-9752-170333ED0D91}"/>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3417" y="5908810"/>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308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511E834A-60D7-4BAE-B1E3-D84B525A9B3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940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6544628"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Results: Efficacy and Safety Outcomes for Apixaban vs Warfarin Use With Weight as a Continuous Variable </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pic>
        <p:nvPicPr>
          <p:cNvPr id="3" name="Picture 2">
            <a:extLst>
              <a:ext uri="{FF2B5EF4-FFF2-40B4-BE49-F238E27FC236}">
                <a16:creationId xmlns:a16="http://schemas.microsoft.com/office/drawing/2014/main" id="{E5C406C7-5AC4-40A0-9579-BF14064C9A8C}"/>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892022" y="1382027"/>
            <a:ext cx="7191790" cy="4812883"/>
          </a:xfrm>
          <a:prstGeom prst="rect">
            <a:avLst/>
          </a:prstGeom>
        </p:spPr>
      </p:pic>
      <p:sp>
        <p:nvSpPr>
          <p:cNvPr id="461" name="TextBox 460">
            <a:extLst>
              <a:ext uri="{FF2B5EF4-FFF2-40B4-BE49-F238E27FC236}">
                <a16:creationId xmlns:a16="http://schemas.microsoft.com/office/drawing/2014/main" id="{8CE3B6CC-FCD3-4662-A399-39B8F563B828}"/>
              </a:ext>
            </a:extLst>
          </p:cNvPr>
          <p:cNvSpPr txBox="1"/>
          <p:nvPr/>
        </p:nvSpPr>
        <p:spPr>
          <a:xfrm>
            <a:off x="54313" y="6342107"/>
            <a:ext cx="8968687" cy="230832"/>
          </a:xfrm>
          <a:prstGeom prst="rect">
            <a:avLst/>
          </a:prstGeom>
          <a:noFill/>
        </p:spPr>
        <p:txBody>
          <a:bodyPr wrap="square" rtlCol="0" anchor="b">
            <a:spAutoFit/>
          </a:bodyPr>
          <a:lstStyle/>
          <a:p>
            <a:pPr defTabSz="914400"/>
            <a:r>
              <a:rPr lang="en-US" sz="900" dirty="0">
                <a:solidFill>
                  <a:schemeClr val="bg1"/>
                </a:solidFill>
                <a:latin typeface="Arial Narrow" panose="020B0606020202030204" pitchFamily="34" charset="0"/>
              </a:rPr>
              <a:t>ISTH, International Society on Thrombosis and </a:t>
            </a:r>
            <a:r>
              <a:rPr lang="en-US" sz="900" dirty="0" err="1">
                <a:solidFill>
                  <a:schemeClr val="bg1"/>
                </a:solidFill>
                <a:latin typeface="Arial Narrow" panose="020B0606020202030204" pitchFamily="34" charset="0"/>
              </a:rPr>
              <a:t>Haemostasis</a:t>
            </a:r>
            <a:r>
              <a:rPr lang="en-US" sz="900" dirty="0">
                <a:solidFill>
                  <a:schemeClr val="bg1"/>
                </a:solidFill>
                <a:latin typeface="Arial Narrow" panose="020B0606020202030204" pitchFamily="34" charset="0"/>
              </a:rPr>
              <a:t>; SE, systemic embolism. </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505130"/>
            <a:ext cx="6064238" cy="230832"/>
          </a:xfrm>
          <a:prstGeom prst="rect">
            <a:avLst/>
          </a:prstGeom>
          <a:noFill/>
        </p:spPr>
        <p:txBody>
          <a:bodyPr wrap="square" rtlCol="0">
            <a:spAutoFit/>
          </a:bodyPr>
          <a:lstStyle/>
          <a:p>
            <a:pPr defTabSz="914400"/>
            <a:r>
              <a:rPr lang="en-GB" sz="900" dirty="0" err="1">
                <a:solidFill>
                  <a:schemeClr val="bg1"/>
                </a:solidFill>
                <a:latin typeface="Arial Narrow" panose="020B0606020202030204" pitchFamily="34" charset="0"/>
              </a:rPr>
              <a:t>Fudim</a:t>
            </a:r>
            <a:r>
              <a:rPr lang="en-GB" sz="900" dirty="0">
                <a:solidFill>
                  <a:schemeClr val="bg1"/>
                </a:solidFill>
                <a:latin typeface="Arial Narrow" panose="020B0606020202030204" pitchFamily="34" charset="0"/>
              </a:rPr>
              <a:t> M et al. Poster presentation at </a:t>
            </a:r>
            <a:r>
              <a:rPr lang="en-US" sz="900" dirty="0">
                <a:solidFill>
                  <a:schemeClr val="bg1"/>
                </a:solidFill>
                <a:latin typeface="Arial Narrow" panose="020B0606020202030204" pitchFamily="34" charset="0"/>
              </a:rPr>
              <a:t>ACC 2018, 10–12 March,</a:t>
            </a:r>
            <a:r>
              <a:rPr lang="en-GB" sz="900" dirty="0">
                <a:solidFill>
                  <a:schemeClr val="bg1"/>
                </a:solidFill>
                <a:latin typeface="Arial Narrow" panose="020B0606020202030204" pitchFamily="34" charset="0"/>
              </a:rPr>
              <a:t> </a:t>
            </a:r>
            <a:r>
              <a:rPr lang="en-US" sz="900" dirty="0">
                <a:solidFill>
                  <a:schemeClr val="bg1"/>
                </a:solidFill>
                <a:latin typeface="Arial Narrow" panose="020B0606020202030204" pitchFamily="34" charset="0"/>
              </a:rPr>
              <a:t>Orlando, FL, USA, poster 1225M-09</a:t>
            </a:r>
            <a:endParaRPr lang="en-GB" sz="900" dirty="0">
              <a:solidFill>
                <a:schemeClr val="bg1"/>
              </a:solidFill>
              <a:latin typeface="Arial Narrow" panose="020B0606020202030204" pitchFamily="34" charset="0"/>
            </a:endParaRPr>
          </a:p>
        </p:txBody>
      </p:sp>
      <p:pic>
        <p:nvPicPr>
          <p:cNvPr id="463" name="Picture 2" descr="Image result for hyperlink icon">
            <a:hlinkClick r:id="rId8" action="ppaction://hlinksldjump"/>
            <a:extLst>
              <a:ext uri="{FF2B5EF4-FFF2-40B4-BE49-F238E27FC236}">
                <a16:creationId xmlns:a16="http://schemas.microsoft.com/office/drawing/2014/main" id="{63DE9C12-972F-4231-B934-095B2CAC4FA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72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1726"/>
            <a:ext cx="608924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Is There an Obesity Paradox for Outcomes in Atrial Fibrillation?</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96252" y="6391769"/>
            <a:ext cx="4901259" cy="2308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3" name="Rectangle 2">
            <a:extLst>
              <a:ext uri="{FF2B5EF4-FFF2-40B4-BE49-F238E27FC236}">
                <a16:creationId xmlns:a16="http://schemas.microsoft.com/office/drawing/2014/main" id="{86CA836C-FF8F-4FB5-9164-FB86DD46F427}"/>
              </a:ext>
            </a:extLst>
          </p:cNvPr>
          <p:cNvSpPr/>
          <p:nvPr/>
        </p:nvSpPr>
        <p:spPr>
          <a:xfrm>
            <a:off x="146654" y="1714403"/>
            <a:ext cx="8949888" cy="4278094"/>
          </a:xfrm>
          <a:prstGeom prst="rect">
            <a:avLst/>
          </a:prstGeom>
        </p:spPr>
        <p:txBody>
          <a:bodyPr wrap="square">
            <a:spAutoFit/>
          </a:bodyPr>
          <a:lstStyle/>
          <a:p>
            <a:pPr marL="285750" indent="-285750">
              <a:buClr>
                <a:srgbClr val="00B0F0"/>
              </a:buClr>
              <a:buFont typeface="Wingdings" panose="05000000000000000000" pitchFamily="2" charset="2"/>
              <a:buChar char="§"/>
            </a:pPr>
            <a:r>
              <a:rPr lang="en-CA" sz="1600" b="1" dirty="0">
                <a:solidFill>
                  <a:srgbClr val="000000"/>
                </a:solidFill>
                <a:latin typeface="Arial Narrow" panose="020B0606020202030204" pitchFamily="34" charset="0"/>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pPr marL="285750" indent="-285750">
              <a:buClr>
                <a:srgbClr val="00B0F0"/>
              </a:buClr>
              <a:buFont typeface="Wingdings" panose="05000000000000000000" pitchFamily="2" charset="2"/>
              <a:buChar char="§"/>
            </a:pPr>
            <a:endParaRPr lang="en-CA" sz="1600" b="1" dirty="0">
              <a:solidFill>
                <a:srgbClr val="000000"/>
              </a:solidFill>
              <a:latin typeface="Arial Narrow" panose="020B0606020202030204" pitchFamily="34" charset="0"/>
            </a:endParaRPr>
          </a:p>
          <a:p>
            <a:pPr marL="285750" indent="-285750">
              <a:buClr>
                <a:srgbClr val="00B0F0"/>
              </a:buClr>
              <a:buFont typeface="Wingdings" panose="05000000000000000000" pitchFamily="2" charset="2"/>
              <a:buChar char="§"/>
            </a:pPr>
            <a:r>
              <a:rPr lang="en-CA" sz="1600" b="1" dirty="0">
                <a:latin typeface="Arial Narrow" panose="020B0606020202030204" pitchFamily="34" charset="0"/>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a:t>
            </a:r>
          </a:p>
          <a:p>
            <a:pPr marL="285750" indent="-285750">
              <a:buClr>
                <a:srgbClr val="00B0F0"/>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B0F0"/>
              </a:buClr>
              <a:buFont typeface="Wingdings" panose="05000000000000000000" pitchFamily="2" charset="2"/>
              <a:buChar char="§"/>
            </a:pPr>
            <a:r>
              <a:rPr lang="en-CA" sz="1600" b="1" dirty="0">
                <a:latin typeface="Arial Narrow" panose="020B0606020202030204" pitchFamily="34" charset="0"/>
              </a:rPr>
              <a:t>For major bleeding, only obese patients were at lower risk compared with normal weight patients (OR, 0.84; 95% CI, 0.72–0.98). </a:t>
            </a:r>
          </a:p>
          <a:p>
            <a:pPr marL="285750" indent="-285750">
              <a:buClr>
                <a:srgbClr val="00B0F0"/>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B0F0"/>
              </a:buClr>
              <a:buFont typeface="Wingdings" panose="05000000000000000000" pitchFamily="2" charset="2"/>
              <a:buChar char="§"/>
            </a:pPr>
            <a:r>
              <a:rPr lang="en-CA" sz="1600" b="1" dirty="0">
                <a:latin typeface="Arial Narrow" panose="020B0606020202030204" pitchFamily="34" charset="0"/>
              </a:rPr>
              <a:t>A significant treatment effect of DOACs was found in normal weight patients, both for stroke/systemic embolic event (OR, 0.66; 95% CI, 0.56–0.78) and for major bleeding (OR, 0.72; 95% CI, 0.54–0.95). Major bleeding risk was lower in overweight patients treated with DOACs (OR, 0.84; 95% CI, 0.71–1.00).</a:t>
            </a:r>
            <a:endParaRPr lang="en-US" sz="1600" b="1" dirty="0">
              <a:latin typeface="Arial Narrow" panose="020B0606020202030204" pitchFamily="34" charset="0"/>
            </a:endParaRPr>
          </a:p>
        </p:txBody>
      </p:sp>
      <p:sp>
        <p:nvSpPr>
          <p:cNvPr id="4" name="Rectangle 3">
            <a:extLst>
              <a:ext uri="{FF2B5EF4-FFF2-40B4-BE49-F238E27FC236}">
                <a16:creationId xmlns:a16="http://schemas.microsoft.com/office/drawing/2014/main" id="{39D901EC-7757-49E4-9CB1-4FBF49A5E492}"/>
              </a:ext>
            </a:extLst>
          </p:cNvPr>
          <p:cNvSpPr/>
          <p:nvPr/>
        </p:nvSpPr>
        <p:spPr>
          <a:xfrm>
            <a:off x="0" y="1262340"/>
            <a:ext cx="9143999" cy="923330"/>
          </a:xfrm>
          <a:prstGeom prst="rect">
            <a:avLst/>
          </a:prstGeom>
        </p:spPr>
        <p:txBody>
          <a:bodyPr wrap="square">
            <a:spAutoFit/>
          </a:bodyPr>
          <a:lstStyle/>
          <a:p>
            <a:pPr algn="ctr"/>
            <a:r>
              <a:rPr lang="en-CA" b="1" dirty="0">
                <a:solidFill>
                  <a:srgbClr val="0070C0"/>
                </a:solidFill>
                <a:latin typeface="Arial Narrow" panose="020B0606020202030204" pitchFamily="34" charset="0"/>
              </a:rPr>
              <a:t>A Systematic Review and Meta-Analysis of Non–Vitamin K Antagonist Oral Anticoagulant Trials</a:t>
            </a:r>
          </a:p>
          <a:p>
            <a:pPr algn="ctr"/>
            <a:br>
              <a:rPr lang="en-CA" b="1" dirty="0">
                <a:solidFill>
                  <a:srgbClr val="0070C0"/>
                </a:solidFill>
                <a:latin typeface="Arial Narrow" panose="020B0606020202030204" pitchFamily="34" charset="0"/>
              </a:rPr>
            </a:br>
            <a:endParaRPr lang="en-US" b="1" dirty="0">
              <a:solidFill>
                <a:srgbClr val="0070C0"/>
              </a:solidFill>
              <a:latin typeface="Arial Narrow" panose="020B0606020202030204" pitchFamily="34" charset="0"/>
            </a:endParaRPr>
          </a:p>
        </p:txBody>
      </p:sp>
      <p:grpSp>
        <p:nvGrpSpPr>
          <p:cNvPr id="12" name="Group 11">
            <a:extLst>
              <a:ext uri="{FF2B5EF4-FFF2-40B4-BE49-F238E27FC236}">
                <a16:creationId xmlns:a16="http://schemas.microsoft.com/office/drawing/2014/main" id="{ECBA4EE1-E479-4D45-A0CC-8429E5C736D6}"/>
              </a:ext>
            </a:extLst>
          </p:cNvPr>
          <p:cNvGrpSpPr/>
          <p:nvPr/>
        </p:nvGrpSpPr>
        <p:grpSpPr>
          <a:xfrm>
            <a:off x="-354932" y="120319"/>
            <a:ext cx="7507707" cy="6502282"/>
            <a:chOff x="1196109" y="32327"/>
            <a:chExt cx="6858000" cy="6858000"/>
          </a:xfrm>
        </p:grpSpPr>
        <p:pic>
          <p:nvPicPr>
            <p:cNvPr id="13" name="Picture 12">
              <a:extLst>
                <a:ext uri="{FF2B5EF4-FFF2-40B4-BE49-F238E27FC236}">
                  <a16:creationId xmlns:a16="http://schemas.microsoft.com/office/drawing/2014/main" id="{432C6624-9F49-452A-A57A-B1E32F12D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4" name="TextBox 13">
              <a:extLst>
                <a:ext uri="{FF2B5EF4-FFF2-40B4-BE49-F238E27FC236}">
                  <a16:creationId xmlns:a16="http://schemas.microsoft.com/office/drawing/2014/main" id="{1154AB26-F7EB-4D7B-95A4-9424059AA74F}"/>
                </a:ext>
              </a:extLst>
            </p:cNvPr>
            <p:cNvSpPr txBox="1"/>
            <p:nvPr/>
          </p:nvSpPr>
          <p:spPr>
            <a:xfrm rot="21121336">
              <a:off x="2415309" y="743517"/>
              <a:ext cx="4419601" cy="5161362"/>
            </a:xfrm>
            <a:prstGeom prst="rect">
              <a:avLst/>
            </a:prstGeom>
            <a:noFill/>
          </p:spPr>
          <p:txBody>
            <a:bodyPr wrap="square" rtlCol="0">
              <a:spAutoFit/>
            </a:bodyPr>
            <a:lstStyle/>
            <a:p>
              <a:pPr algn="ctr"/>
              <a:r>
                <a:rPr lang="en-CA" sz="2400" dirty="0">
                  <a:solidFill>
                    <a:schemeClr val="accent1">
                      <a:lumMod val="75000"/>
                    </a:schemeClr>
                  </a:solidFill>
                  <a:latin typeface="Segoe Print" pitchFamily="2" charset="0"/>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p:txBody>
        </p:sp>
      </p:grpSp>
      <p:pic>
        <p:nvPicPr>
          <p:cNvPr id="15" name="Picture 14">
            <a:extLst>
              <a:ext uri="{FF2B5EF4-FFF2-40B4-BE49-F238E27FC236}">
                <a16:creationId xmlns:a16="http://schemas.microsoft.com/office/drawing/2014/main" id="{42F86FB5-5C02-4296-85C7-F86872318F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pic>
        <p:nvPicPr>
          <p:cNvPr id="17" name="Picture 2" descr="Image result for hyperlink icon">
            <a:hlinkClick r:id="rId8" action="ppaction://hlinksldjump"/>
            <a:extLst>
              <a:ext uri="{FF2B5EF4-FFF2-40B4-BE49-F238E27FC236}">
                <a16:creationId xmlns:a16="http://schemas.microsoft.com/office/drawing/2014/main" id="{1866783D-890E-4899-8FBA-C3CE5B0F86A8}"/>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80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3F7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EFAAD7C1-80A1-48A1-881F-D3FC163CA0E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585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0586" y="184840"/>
            <a:ext cx="6544628" cy="830997"/>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Pharmacokinetic Characteristics and Primary Routes of Clearance of Oral Anticoagulant Agents </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50212" y="6402109"/>
            <a:ext cx="6064238" cy="230832"/>
          </a:xfrm>
          <a:prstGeom prst="rect">
            <a:avLst/>
          </a:prstGeom>
          <a:noFill/>
        </p:spPr>
        <p:txBody>
          <a:bodyPr wrap="square" rtlCol="0">
            <a:spAutoFit/>
          </a:bodyPr>
          <a:lstStyle/>
          <a:p>
            <a:pPr defTabSz="914400"/>
            <a:r>
              <a:rPr lang="en-CA" sz="900" dirty="0">
                <a:solidFill>
                  <a:schemeClr val="bg1"/>
                </a:solidFill>
                <a:latin typeface="Arial Narrow" panose="020B0606020202030204" pitchFamily="34" charset="0"/>
              </a:rPr>
              <a:t>Qamar A et al. Oral Anticoagulation in Patients with Liver Disease. J Am Coll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2018;71:2162-2175</a:t>
            </a:r>
          </a:p>
        </p:txBody>
      </p:sp>
      <p:pic>
        <p:nvPicPr>
          <p:cNvPr id="4" name="Picture 3" descr="A close up of a logo&#10;&#10;Description automatically generated">
            <a:extLst>
              <a:ext uri="{FF2B5EF4-FFF2-40B4-BE49-F238E27FC236}">
                <a16:creationId xmlns:a16="http://schemas.microsoft.com/office/drawing/2014/main" id="{BB8212E6-9561-43BF-8792-B228A74BBC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9" y="2002237"/>
            <a:ext cx="1764577" cy="1150505"/>
          </a:xfrm>
          <a:prstGeom prst="rect">
            <a:avLst/>
          </a:prstGeom>
        </p:spPr>
      </p:pic>
      <p:pic>
        <p:nvPicPr>
          <p:cNvPr id="6" name="Picture 5">
            <a:extLst>
              <a:ext uri="{FF2B5EF4-FFF2-40B4-BE49-F238E27FC236}">
                <a16:creationId xmlns:a16="http://schemas.microsoft.com/office/drawing/2014/main" id="{0839C8F4-D6D0-4C7C-A349-4BD4CFEDE2A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872" y="2066705"/>
            <a:ext cx="752574" cy="470359"/>
          </a:xfrm>
          <a:prstGeom prst="rect">
            <a:avLst/>
          </a:prstGeom>
        </p:spPr>
      </p:pic>
      <p:sp>
        <p:nvSpPr>
          <p:cNvPr id="10" name="TextBox 9">
            <a:extLst>
              <a:ext uri="{FF2B5EF4-FFF2-40B4-BE49-F238E27FC236}">
                <a16:creationId xmlns:a16="http://schemas.microsoft.com/office/drawing/2014/main" id="{4DF326DF-AADD-4E51-8502-D8D4EACB54FF}"/>
              </a:ext>
            </a:extLst>
          </p:cNvPr>
          <p:cNvSpPr txBox="1"/>
          <p:nvPr/>
        </p:nvSpPr>
        <p:spPr>
          <a:xfrm>
            <a:off x="1333099" y="1330380"/>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Warfarin</a:t>
            </a:r>
            <a:endParaRPr lang="en-US" sz="1600" b="1" dirty="0">
              <a:latin typeface="Arial Narrow" panose="020B0606020202030204" pitchFamily="34" charset="0"/>
            </a:endParaRPr>
          </a:p>
        </p:txBody>
      </p:sp>
      <p:cxnSp>
        <p:nvCxnSpPr>
          <p:cNvPr id="12" name="Straight Arrow Connector 11">
            <a:extLst>
              <a:ext uri="{FF2B5EF4-FFF2-40B4-BE49-F238E27FC236}">
                <a16:creationId xmlns:a16="http://schemas.microsoft.com/office/drawing/2014/main" id="{D5BFF0E0-5509-40B3-BE24-DE89D12AA7B2}"/>
              </a:ext>
            </a:extLst>
          </p:cNvPr>
          <p:cNvCxnSpPr/>
          <p:nvPr/>
        </p:nvCxnSpPr>
        <p:spPr>
          <a:xfrm flipH="1">
            <a:off x="1312645" y="1665115"/>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A941F55-EDD7-4B39-B90D-00525F6C5E42}"/>
              </a:ext>
            </a:extLst>
          </p:cNvPr>
          <p:cNvCxnSpPr>
            <a:cxnSpLocks/>
          </p:cNvCxnSpPr>
          <p:nvPr/>
        </p:nvCxnSpPr>
        <p:spPr>
          <a:xfrm>
            <a:off x="2173706" y="1665115"/>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C524B57-1783-4B84-A7B2-7BDA59D3F256}"/>
              </a:ext>
            </a:extLst>
          </p:cNvPr>
          <p:cNvSpPr txBox="1"/>
          <p:nvPr/>
        </p:nvSpPr>
        <p:spPr>
          <a:xfrm>
            <a:off x="1985051" y="2048670"/>
            <a:ext cx="1097280" cy="461665"/>
          </a:xfrm>
          <a:prstGeom prst="rect">
            <a:avLst/>
          </a:prstGeom>
          <a:noFill/>
        </p:spPr>
        <p:txBody>
          <a:bodyPr wrap="square" rtlCol="0">
            <a:spAutoFit/>
          </a:bodyPr>
          <a:lstStyle/>
          <a:p>
            <a:pPr algn="ctr"/>
            <a:r>
              <a:rPr lang="en-CA" sz="1200" dirty="0">
                <a:latin typeface="Arial Narrow" panose="020B0606020202030204" pitchFamily="34" charset="0"/>
              </a:rPr>
              <a:t>0% Renal elimination</a:t>
            </a:r>
            <a:endParaRPr lang="en-US" sz="1200" dirty="0">
              <a:latin typeface="Arial Narrow" panose="020B0606020202030204" pitchFamily="34" charset="0"/>
            </a:endParaRPr>
          </a:p>
        </p:txBody>
      </p:sp>
      <p:cxnSp>
        <p:nvCxnSpPr>
          <p:cNvPr id="20" name="Straight Arrow Connector 19">
            <a:extLst>
              <a:ext uri="{FF2B5EF4-FFF2-40B4-BE49-F238E27FC236}">
                <a16:creationId xmlns:a16="http://schemas.microsoft.com/office/drawing/2014/main" id="{78B409DA-0E6A-47A2-A1A5-5815E2DC2698}"/>
              </a:ext>
            </a:extLst>
          </p:cNvPr>
          <p:cNvCxnSpPr>
            <a:cxnSpLocks/>
          </p:cNvCxnSpPr>
          <p:nvPr/>
        </p:nvCxnSpPr>
        <p:spPr>
          <a:xfrm flipH="1">
            <a:off x="1080034" y="2761338"/>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A079A72-3BD7-4EBF-B897-2C28CDD8E708}"/>
              </a:ext>
            </a:extLst>
          </p:cNvPr>
          <p:cNvSpPr txBox="1"/>
          <p:nvPr/>
        </p:nvSpPr>
        <p:spPr>
          <a:xfrm>
            <a:off x="531394" y="3140321"/>
            <a:ext cx="1097280" cy="461665"/>
          </a:xfrm>
          <a:prstGeom prst="rect">
            <a:avLst/>
          </a:prstGeom>
          <a:noFill/>
        </p:spPr>
        <p:txBody>
          <a:bodyPr wrap="square" rtlCol="0">
            <a:spAutoFit/>
          </a:bodyPr>
          <a:lstStyle/>
          <a:p>
            <a:pPr algn="ctr"/>
            <a:r>
              <a:rPr lang="en-CA" sz="1200" dirty="0">
                <a:latin typeface="Arial Narrow" panose="020B0606020202030204" pitchFamily="34" charset="0"/>
              </a:rPr>
              <a:t>100% Hepatic elimination</a:t>
            </a:r>
            <a:endParaRPr lang="en-US" sz="1200" dirty="0">
              <a:latin typeface="Arial Narrow" panose="020B0606020202030204" pitchFamily="34" charset="0"/>
            </a:endParaRPr>
          </a:p>
        </p:txBody>
      </p:sp>
      <p:pic>
        <p:nvPicPr>
          <p:cNvPr id="23" name="Picture 22" descr="A close up of a logo&#10;&#10;Description automatically generated">
            <a:extLst>
              <a:ext uri="{FF2B5EF4-FFF2-40B4-BE49-F238E27FC236}">
                <a16:creationId xmlns:a16="http://schemas.microsoft.com/office/drawing/2014/main" id="{0BCD0A3E-7B6E-4502-994D-CF004257E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3363" y="2028535"/>
            <a:ext cx="1542961" cy="1006011"/>
          </a:xfrm>
          <a:prstGeom prst="rect">
            <a:avLst/>
          </a:prstGeom>
        </p:spPr>
      </p:pic>
      <p:sp>
        <p:nvSpPr>
          <p:cNvPr id="24" name="TextBox 23">
            <a:extLst>
              <a:ext uri="{FF2B5EF4-FFF2-40B4-BE49-F238E27FC236}">
                <a16:creationId xmlns:a16="http://schemas.microsoft.com/office/drawing/2014/main" id="{F22816DC-8E8C-475D-A2BA-89796F2B45E0}"/>
              </a:ext>
            </a:extLst>
          </p:cNvPr>
          <p:cNvSpPr txBox="1"/>
          <p:nvPr/>
        </p:nvSpPr>
        <p:spPr>
          <a:xfrm>
            <a:off x="4336977" y="138815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Apixaban</a:t>
            </a:r>
            <a:endParaRPr lang="en-US" sz="1600" b="1" dirty="0">
              <a:latin typeface="Arial Narrow" panose="020B0606020202030204" pitchFamily="34" charset="0"/>
            </a:endParaRPr>
          </a:p>
        </p:txBody>
      </p:sp>
      <p:cxnSp>
        <p:nvCxnSpPr>
          <p:cNvPr id="25" name="Straight Arrow Connector 24">
            <a:extLst>
              <a:ext uri="{FF2B5EF4-FFF2-40B4-BE49-F238E27FC236}">
                <a16:creationId xmlns:a16="http://schemas.microsoft.com/office/drawing/2014/main" id="{238255A9-BA8D-42E3-B49B-DE811299C344}"/>
              </a:ext>
            </a:extLst>
          </p:cNvPr>
          <p:cNvCxnSpPr/>
          <p:nvPr/>
        </p:nvCxnSpPr>
        <p:spPr>
          <a:xfrm flipH="1">
            <a:off x="4365425" y="171581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7400894-2A8B-4D4B-8AE1-9E377640DBFC}"/>
              </a:ext>
            </a:extLst>
          </p:cNvPr>
          <p:cNvCxnSpPr>
            <a:cxnSpLocks/>
          </p:cNvCxnSpPr>
          <p:nvPr/>
        </p:nvCxnSpPr>
        <p:spPr>
          <a:xfrm>
            <a:off x="5226486" y="171581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7BC5144-F40B-4977-8874-FB60849D8FDA}"/>
              </a:ext>
            </a:extLst>
          </p:cNvPr>
          <p:cNvCxnSpPr>
            <a:cxnSpLocks/>
          </p:cNvCxnSpPr>
          <p:nvPr/>
        </p:nvCxnSpPr>
        <p:spPr>
          <a:xfrm flipH="1">
            <a:off x="4365425" y="275820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A9FD331-0BB6-4D51-88C6-B99ABE7C83A7}"/>
              </a:ext>
            </a:extLst>
          </p:cNvPr>
          <p:cNvSpPr txBox="1"/>
          <p:nvPr/>
        </p:nvSpPr>
        <p:spPr>
          <a:xfrm>
            <a:off x="3816785" y="3137187"/>
            <a:ext cx="1097280" cy="461665"/>
          </a:xfrm>
          <a:prstGeom prst="rect">
            <a:avLst/>
          </a:prstGeom>
          <a:noFill/>
        </p:spPr>
        <p:txBody>
          <a:bodyPr wrap="square" rtlCol="0">
            <a:spAutoFit/>
          </a:bodyPr>
          <a:lstStyle/>
          <a:p>
            <a:pPr algn="ctr"/>
            <a:r>
              <a:rPr lang="en-CA" sz="1200" dirty="0">
                <a:latin typeface="Arial Narrow" panose="020B0606020202030204" pitchFamily="34" charset="0"/>
              </a:rPr>
              <a:t>75% Hepatic elimination</a:t>
            </a:r>
            <a:endParaRPr lang="en-US" sz="1200" dirty="0">
              <a:latin typeface="Arial Narrow" panose="020B0606020202030204" pitchFamily="34" charset="0"/>
            </a:endParaRPr>
          </a:p>
        </p:txBody>
      </p:sp>
      <p:cxnSp>
        <p:nvCxnSpPr>
          <p:cNvPr id="29" name="Straight Arrow Connector 28">
            <a:extLst>
              <a:ext uri="{FF2B5EF4-FFF2-40B4-BE49-F238E27FC236}">
                <a16:creationId xmlns:a16="http://schemas.microsoft.com/office/drawing/2014/main" id="{F3F06819-E982-4CA9-9E63-A93F113F3005}"/>
              </a:ext>
            </a:extLst>
          </p:cNvPr>
          <p:cNvCxnSpPr>
            <a:cxnSpLocks/>
          </p:cNvCxnSpPr>
          <p:nvPr/>
        </p:nvCxnSpPr>
        <p:spPr>
          <a:xfrm flipH="1">
            <a:off x="5513239" y="257892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0B25B6D-ED4E-43A5-9AC1-7D135BE57C3B}"/>
              </a:ext>
            </a:extLst>
          </p:cNvPr>
          <p:cNvSpPr txBox="1"/>
          <p:nvPr/>
        </p:nvSpPr>
        <p:spPr>
          <a:xfrm>
            <a:off x="4964599" y="2997255"/>
            <a:ext cx="1097280" cy="461665"/>
          </a:xfrm>
          <a:prstGeom prst="rect">
            <a:avLst/>
          </a:prstGeom>
          <a:noFill/>
        </p:spPr>
        <p:txBody>
          <a:bodyPr wrap="square" rtlCol="0">
            <a:spAutoFit/>
          </a:bodyPr>
          <a:lstStyle/>
          <a:p>
            <a:pPr algn="ctr"/>
            <a:r>
              <a:rPr lang="en-CA" sz="1200" dirty="0">
                <a:latin typeface="Arial Narrow" panose="020B0606020202030204" pitchFamily="34" charset="0"/>
              </a:rPr>
              <a:t>25% Renal elimination</a:t>
            </a:r>
            <a:endParaRPr lang="en-US" sz="1200" dirty="0">
              <a:latin typeface="Arial Narrow" panose="020B0606020202030204" pitchFamily="34" charset="0"/>
            </a:endParaRPr>
          </a:p>
        </p:txBody>
      </p:sp>
      <p:pic>
        <p:nvPicPr>
          <p:cNvPr id="31" name="Picture 30">
            <a:extLst>
              <a:ext uri="{FF2B5EF4-FFF2-40B4-BE49-F238E27FC236}">
                <a16:creationId xmlns:a16="http://schemas.microsoft.com/office/drawing/2014/main" id="{0705AE49-AD31-41C0-A1A0-5D80BF336FC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1309" y="2078062"/>
            <a:ext cx="2015727" cy="1259830"/>
          </a:xfrm>
          <a:prstGeom prst="rect">
            <a:avLst/>
          </a:prstGeom>
        </p:spPr>
      </p:pic>
      <p:pic>
        <p:nvPicPr>
          <p:cNvPr id="32" name="Picture 31" descr="A close up of a logo&#10;&#10;Description automatically generated">
            <a:extLst>
              <a:ext uri="{FF2B5EF4-FFF2-40B4-BE49-F238E27FC236}">
                <a16:creationId xmlns:a16="http://schemas.microsoft.com/office/drawing/2014/main" id="{324F1B81-1D56-44D4-BB7A-086010E0F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746" y="2117444"/>
            <a:ext cx="707785" cy="461476"/>
          </a:xfrm>
          <a:prstGeom prst="rect">
            <a:avLst/>
          </a:prstGeom>
        </p:spPr>
      </p:pic>
      <p:sp>
        <p:nvSpPr>
          <p:cNvPr id="33" name="TextBox 32">
            <a:extLst>
              <a:ext uri="{FF2B5EF4-FFF2-40B4-BE49-F238E27FC236}">
                <a16:creationId xmlns:a16="http://schemas.microsoft.com/office/drawing/2014/main" id="{BDF6C391-2F50-4079-834A-F215CDD11DE9}"/>
              </a:ext>
            </a:extLst>
          </p:cNvPr>
          <p:cNvSpPr txBox="1"/>
          <p:nvPr/>
        </p:nvSpPr>
        <p:spPr>
          <a:xfrm>
            <a:off x="7385191" y="140351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Dabigatran</a:t>
            </a:r>
            <a:endParaRPr lang="en-US" sz="1600" b="1" dirty="0">
              <a:latin typeface="Arial Narrow" panose="020B0606020202030204" pitchFamily="34" charset="0"/>
            </a:endParaRPr>
          </a:p>
        </p:txBody>
      </p:sp>
      <p:cxnSp>
        <p:nvCxnSpPr>
          <p:cNvPr id="34" name="Straight Arrow Connector 33">
            <a:extLst>
              <a:ext uri="{FF2B5EF4-FFF2-40B4-BE49-F238E27FC236}">
                <a16:creationId xmlns:a16="http://schemas.microsoft.com/office/drawing/2014/main" id="{96A09427-FC99-4A15-890B-EBD87FBE019C}"/>
              </a:ext>
            </a:extLst>
          </p:cNvPr>
          <p:cNvCxnSpPr/>
          <p:nvPr/>
        </p:nvCxnSpPr>
        <p:spPr>
          <a:xfrm flipH="1">
            <a:off x="7413639" y="1731178"/>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AA561F4-D563-45CF-86AC-1BDEF010C525}"/>
              </a:ext>
            </a:extLst>
          </p:cNvPr>
          <p:cNvCxnSpPr>
            <a:cxnSpLocks/>
          </p:cNvCxnSpPr>
          <p:nvPr/>
        </p:nvCxnSpPr>
        <p:spPr>
          <a:xfrm>
            <a:off x="8274700" y="1731178"/>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A68B155D-5459-4B7E-B273-099B210BD15D}"/>
              </a:ext>
            </a:extLst>
          </p:cNvPr>
          <p:cNvCxnSpPr>
            <a:cxnSpLocks/>
          </p:cNvCxnSpPr>
          <p:nvPr/>
        </p:nvCxnSpPr>
        <p:spPr>
          <a:xfrm flipH="1">
            <a:off x="7451309" y="2486074"/>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6E5472C3-2917-49BF-B56E-CF895097F86F}"/>
              </a:ext>
            </a:extLst>
          </p:cNvPr>
          <p:cNvSpPr txBox="1"/>
          <p:nvPr/>
        </p:nvSpPr>
        <p:spPr>
          <a:xfrm>
            <a:off x="6916061" y="2916192"/>
            <a:ext cx="1097280" cy="461665"/>
          </a:xfrm>
          <a:prstGeom prst="rect">
            <a:avLst/>
          </a:prstGeom>
          <a:noFill/>
        </p:spPr>
        <p:txBody>
          <a:bodyPr wrap="square" rtlCol="0">
            <a:spAutoFit/>
          </a:bodyPr>
          <a:lstStyle/>
          <a:p>
            <a:pPr algn="ctr"/>
            <a:r>
              <a:rPr lang="en-CA" sz="1200" dirty="0">
                <a:latin typeface="Arial Narrow" panose="020B0606020202030204" pitchFamily="34" charset="0"/>
              </a:rPr>
              <a:t>20% Hepatic elimination</a:t>
            </a:r>
            <a:endParaRPr lang="en-US" sz="1200" dirty="0">
              <a:latin typeface="Arial Narrow" panose="020B0606020202030204" pitchFamily="34" charset="0"/>
            </a:endParaRPr>
          </a:p>
        </p:txBody>
      </p:sp>
      <p:cxnSp>
        <p:nvCxnSpPr>
          <p:cNvPr id="38" name="Straight Arrow Connector 37">
            <a:extLst>
              <a:ext uri="{FF2B5EF4-FFF2-40B4-BE49-F238E27FC236}">
                <a16:creationId xmlns:a16="http://schemas.microsoft.com/office/drawing/2014/main" id="{6F035386-B58B-4CA7-A118-4F2986DB9434}"/>
              </a:ext>
            </a:extLst>
          </p:cNvPr>
          <p:cNvCxnSpPr>
            <a:cxnSpLocks/>
          </p:cNvCxnSpPr>
          <p:nvPr/>
        </p:nvCxnSpPr>
        <p:spPr>
          <a:xfrm flipH="1">
            <a:off x="8561453" y="333941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596E78DF-2F9F-4F83-8C51-D2C1CD0898A3}"/>
              </a:ext>
            </a:extLst>
          </p:cNvPr>
          <p:cNvSpPr txBox="1"/>
          <p:nvPr/>
        </p:nvSpPr>
        <p:spPr>
          <a:xfrm>
            <a:off x="8040272" y="3747049"/>
            <a:ext cx="1097280" cy="461665"/>
          </a:xfrm>
          <a:prstGeom prst="rect">
            <a:avLst/>
          </a:prstGeom>
          <a:noFill/>
        </p:spPr>
        <p:txBody>
          <a:bodyPr wrap="square" rtlCol="0">
            <a:spAutoFit/>
          </a:bodyPr>
          <a:lstStyle/>
          <a:p>
            <a:pPr algn="ctr"/>
            <a:r>
              <a:rPr lang="en-CA" sz="1200" dirty="0">
                <a:latin typeface="Arial Narrow" panose="020B0606020202030204" pitchFamily="34" charset="0"/>
              </a:rPr>
              <a:t>80% Renal elimination</a:t>
            </a:r>
            <a:endParaRPr lang="en-US" sz="1200" dirty="0">
              <a:latin typeface="Arial Narrow" panose="020B0606020202030204" pitchFamily="34" charset="0"/>
            </a:endParaRPr>
          </a:p>
        </p:txBody>
      </p:sp>
      <p:pic>
        <p:nvPicPr>
          <p:cNvPr id="40" name="Picture 39">
            <a:extLst>
              <a:ext uri="{FF2B5EF4-FFF2-40B4-BE49-F238E27FC236}">
                <a16:creationId xmlns:a16="http://schemas.microsoft.com/office/drawing/2014/main" id="{9FFFE38C-B7DF-442F-8672-04E9665DD12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9916" y="4202684"/>
            <a:ext cx="1262366" cy="788979"/>
          </a:xfrm>
          <a:prstGeom prst="rect">
            <a:avLst/>
          </a:prstGeom>
        </p:spPr>
      </p:pic>
      <p:pic>
        <p:nvPicPr>
          <p:cNvPr id="41" name="Picture 40" descr="A close up of a logo&#10;&#10;Description automatically generated">
            <a:extLst>
              <a:ext uri="{FF2B5EF4-FFF2-40B4-BE49-F238E27FC236}">
                <a16:creationId xmlns:a16="http://schemas.microsoft.com/office/drawing/2014/main" id="{E74B6CC0-3C3F-4500-9103-27BB9748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369" y="4197380"/>
            <a:ext cx="1269552" cy="827749"/>
          </a:xfrm>
          <a:prstGeom prst="rect">
            <a:avLst/>
          </a:prstGeom>
        </p:spPr>
      </p:pic>
      <p:sp>
        <p:nvSpPr>
          <p:cNvPr id="42" name="TextBox 41">
            <a:extLst>
              <a:ext uri="{FF2B5EF4-FFF2-40B4-BE49-F238E27FC236}">
                <a16:creationId xmlns:a16="http://schemas.microsoft.com/office/drawing/2014/main" id="{8CD8055D-BD55-46A7-8FF2-2FDC45FE328B}"/>
              </a:ext>
            </a:extLst>
          </p:cNvPr>
          <p:cNvSpPr txBox="1"/>
          <p:nvPr/>
        </p:nvSpPr>
        <p:spPr>
          <a:xfrm>
            <a:off x="2503391" y="3519473"/>
            <a:ext cx="1097280" cy="338554"/>
          </a:xfrm>
          <a:prstGeom prst="rect">
            <a:avLst/>
          </a:prstGeom>
          <a:noFill/>
        </p:spPr>
        <p:txBody>
          <a:bodyPr wrap="square" rtlCol="0">
            <a:spAutoFit/>
          </a:bodyPr>
          <a:lstStyle/>
          <a:p>
            <a:pPr algn="ctr"/>
            <a:r>
              <a:rPr lang="en-CA" sz="1600" b="1" dirty="0" err="1">
                <a:latin typeface="Arial Narrow" panose="020B0606020202030204" pitchFamily="34" charset="0"/>
              </a:rPr>
              <a:t>Edoxaban</a:t>
            </a:r>
            <a:endParaRPr lang="en-US" sz="1600" b="1" dirty="0">
              <a:latin typeface="Arial Narrow" panose="020B0606020202030204" pitchFamily="34" charset="0"/>
            </a:endParaRPr>
          </a:p>
        </p:txBody>
      </p:sp>
      <p:cxnSp>
        <p:nvCxnSpPr>
          <p:cNvPr id="43" name="Straight Arrow Connector 42">
            <a:extLst>
              <a:ext uri="{FF2B5EF4-FFF2-40B4-BE49-F238E27FC236}">
                <a16:creationId xmlns:a16="http://schemas.microsoft.com/office/drawing/2014/main" id="{7A23DBCF-EBE9-4A3F-983C-F25A42E12F5E}"/>
              </a:ext>
            </a:extLst>
          </p:cNvPr>
          <p:cNvCxnSpPr/>
          <p:nvPr/>
        </p:nvCxnSpPr>
        <p:spPr>
          <a:xfrm flipH="1">
            <a:off x="2531839" y="384713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6619895-2854-471E-96D2-277D2DAE3DFB}"/>
              </a:ext>
            </a:extLst>
          </p:cNvPr>
          <p:cNvCxnSpPr>
            <a:cxnSpLocks/>
          </p:cNvCxnSpPr>
          <p:nvPr/>
        </p:nvCxnSpPr>
        <p:spPr>
          <a:xfrm>
            <a:off x="3392900" y="384713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7DA3D0B-0DE7-4A6A-B22C-90261F0E0827}"/>
              </a:ext>
            </a:extLst>
          </p:cNvPr>
          <p:cNvCxnSpPr>
            <a:cxnSpLocks/>
          </p:cNvCxnSpPr>
          <p:nvPr/>
        </p:nvCxnSpPr>
        <p:spPr>
          <a:xfrm flipH="1">
            <a:off x="2471679" y="4769207"/>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A1A834C-AF97-41BD-9ECC-59FACF7A7DD4}"/>
              </a:ext>
            </a:extLst>
          </p:cNvPr>
          <p:cNvSpPr txBox="1"/>
          <p:nvPr/>
        </p:nvSpPr>
        <p:spPr>
          <a:xfrm>
            <a:off x="1917023" y="5244444"/>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Hepatic elimination</a:t>
            </a:r>
            <a:endParaRPr lang="en-US" sz="1200" dirty="0">
              <a:latin typeface="Arial Narrow" panose="020B0606020202030204" pitchFamily="34" charset="0"/>
            </a:endParaRPr>
          </a:p>
        </p:txBody>
      </p:sp>
      <p:cxnSp>
        <p:nvCxnSpPr>
          <p:cNvPr id="49" name="Straight Arrow Connector 48">
            <a:extLst>
              <a:ext uri="{FF2B5EF4-FFF2-40B4-BE49-F238E27FC236}">
                <a16:creationId xmlns:a16="http://schemas.microsoft.com/office/drawing/2014/main" id="{B75B37F3-3C57-4A9E-BD40-C84A7F04F895}"/>
              </a:ext>
            </a:extLst>
          </p:cNvPr>
          <p:cNvCxnSpPr>
            <a:cxnSpLocks/>
          </p:cNvCxnSpPr>
          <p:nvPr/>
        </p:nvCxnSpPr>
        <p:spPr>
          <a:xfrm flipH="1">
            <a:off x="3741149" y="5042055"/>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66F042F-5600-4581-91C8-9303C88EBB96}"/>
              </a:ext>
            </a:extLst>
          </p:cNvPr>
          <p:cNvSpPr txBox="1"/>
          <p:nvPr/>
        </p:nvSpPr>
        <p:spPr>
          <a:xfrm>
            <a:off x="3225165" y="5453956"/>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Renal elimination</a:t>
            </a:r>
            <a:endParaRPr lang="en-US" sz="1200" dirty="0">
              <a:latin typeface="Arial Narrow" panose="020B0606020202030204" pitchFamily="34" charset="0"/>
            </a:endParaRPr>
          </a:p>
        </p:txBody>
      </p:sp>
      <p:pic>
        <p:nvPicPr>
          <p:cNvPr id="51" name="Picture 50">
            <a:extLst>
              <a:ext uri="{FF2B5EF4-FFF2-40B4-BE49-F238E27FC236}">
                <a16:creationId xmlns:a16="http://schemas.microsoft.com/office/drawing/2014/main" id="{A716DA02-69AF-42A2-B146-DF75AEACD97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8875" y="4239191"/>
            <a:ext cx="892453" cy="557784"/>
          </a:xfrm>
          <a:prstGeom prst="rect">
            <a:avLst/>
          </a:prstGeom>
        </p:spPr>
      </p:pic>
      <p:pic>
        <p:nvPicPr>
          <p:cNvPr id="52" name="Picture 51" descr="A close up of a logo&#10;&#10;Description automatically generated">
            <a:extLst>
              <a:ext uri="{FF2B5EF4-FFF2-40B4-BE49-F238E27FC236}">
                <a16:creationId xmlns:a16="http://schemas.microsoft.com/office/drawing/2014/main" id="{E6EB45CD-FFFC-4EFB-A63F-E36E9E034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254" y="4207237"/>
            <a:ext cx="1402454" cy="914400"/>
          </a:xfrm>
          <a:prstGeom prst="rect">
            <a:avLst/>
          </a:prstGeom>
        </p:spPr>
      </p:pic>
      <p:sp>
        <p:nvSpPr>
          <p:cNvPr id="53" name="TextBox 52">
            <a:extLst>
              <a:ext uri="{FF2B5EF4-FFF2-40B4-BE49-F238E27FC236}">
                <a16:creationId xmlns:a16="http://schemas.microsoft.com/office/drawing/2014/main" id="{7AFF5119-C5FD-4E84-8540-54B50B79C43E}"/>
              </a:ext>
            </a:extLst>
          </p:cNvPr>
          <p:cNvSpPr txBox="1"/>
          <p:nvPr/>
        </p:nvSpPr>
        <p:spPr>
          <a:xfrm>
            <a:off x="5483160" y="3534833"/>
            <a:ext cx="1290608" cy="338554"/>
          </a:xfrm>
          <a:prstGeom prst="rect">
            <a:avLst/>
          </a:prstGeom>
          <a:noFill/>
        </p:spPr>
        <p:txBody>
          <a:bodyPr wrap="square" rtlCol="0">
            <a:spAutoFit/>
          </a:bodyPr>
          <a:lstStyle/>
          <a:p>
            <a:pPr algn="ctr"/>
            <a:r>
              <a:rPr lang="en-CA" sz="1600" b="1" dirty="0">
                <a:latin typeface="Arial Narrow" panose="020B0606020202030204" pitchFamily="34" charset="0"/>
              </a:rPr>
              <a:t>Rivaroxaban</a:t>
            </a:r>
            <a:endParaRPr lang="en-US" sz="1600" b="1" dirty="0">
              <a:latin typeface="Arial Narrow" panose="020B0606020202030204" pitchFamily="34" charset="0"/>
            </a:endParaRPr>
          </a:p>
        </p:txBody>
      </p:sp>
      <p:cxnSp>
        <p:nvCxnSpPr>
          <p:cNvPr id="54" name="Straight Arrow Connector 53">
            <a:extLst>
              <a:ext uri="{FF2B5EF4-FFF2-40B4-BE49-F238E27FC236}">
                <a16:creationId xmlns:a16="http://schemas.microsoft.com/office/drawing/2014/main" id="{402FC0B1-AAB8-4E21-AC31-6D272B22575E}"/>
              </a:ext>
            </a:extLst>
          </p:cNvPr>
          <p:cNvCxnSpPr/>
          <p:nvPr/>
        </p:nvCxnSpPr>
        <p:spPr>
          <a:xfrm flipH="1">
            <a:off x="5580053" y="3862497"/>
            <a:ext cx="258679" cy="292701"/>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C3B0-594C-4926-9E3D-30B7C2D647CE}"/>
              </a:ext>
            </a:extLst>
          </p:cNvPr>
          <p:cNvCxnSpPr>
            <a:cxnSpLocks/>
          </p:cNvCxnSpPr>
          <p:nvPr/>
        </p:nvCxnSpPr>
        <p:spPr>
          <a:xfrm>
            <a:off x="6441114" y="3862497"/>
            <a:ext cx="256673" cy="292608"/>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E344F0E-96A5-4FD3-87C2-A66A2AD14952}"/>
              </a:ext>
            </a:extLst>
          </p:cNvPr>
          <p:cNvCxnSpPr>
            <a:cxnSpLocks/>
          </p:cNvCxnSpPr>
          <p:nvPr/>
        </p:nvCxnSpPr>
        <p:spPr>
          <a:xfrm flipH="1">
            <a:off x="5634745" y="4846766"/>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37EFE622-D8A3-4CCD-8D0F-B6DE800F5140}"/>
              </a:ext>
            </a:extLst>
          </p:cNvPr>
          <p:cNvSpPr txBox="1"/>
          <p:nvPr/>
        </p:nvSpPr>
        <p:spPr>
          <a:xfrm>
            <a:off x="5092547" y="5253108"/>
            <a:ext cx="1097280" cy="461665"/>
          </a:xfrm>
          <a:prstGeom prst="rect">
            <a:avLst/>
          </a:prstGeom>
          <a:noFill/>
        </p:spPr>
        <p:txBody>
          <a:bodyPr wrap="square" rtlCol="0">
            <a:spAutoFit/>
          </a:bodyPr>
          <a:lstStyle/>
          <a:p>
            <a:pPr algn="ctr"/>
            <a:r>
              <a:rPr lang="en-CA" sz="1200" dirty="0">
                <a:latin typeface="Arial Narrow" panose="020B0606020202030204" pitchFamily="34" charset="0"/>
              </a:rPr>
              <a:t>65% Hepatic elimination</a:t>
            </a:r>
            <a:endParaRPr lang="en-US" sz="1200" dirty="0">
              <a:latin typeface="Arial Narrow" panose="020B0606020202030204" pitchFamily="34" charset="0"/>
            </a:endParaRPr>
          </a:p>
        </p:txBody>
      </p:sp>
      <p:cxnSp>
        <p:nvCxnSpPr>
          <p:cNvPr id="58" name="Straight Arrow Connector 57">
            <a:extLst>
              <a:ext uri="{FF2B5EF4-FFF2-40B4-BE49-F238E27FC236}">
                <a16:creationId xmlns:a16="http://schemas.microsoft.com/office/drawing/2014/main" id="{6B517B90-BEF1-4FDA-96DB-30DD9C3715E4}"/>
              </a:ext>
            </a:extLst>
          </p:cNvPr>
          <p:cNvCxnSpPr>
            <a:cxnSpLocks/>
          </p:cNvCxnSpPr>
          <p:nvPr/>
        </p:nvCxnSpPr>
        <p:spPr>
          <a:xfrm flipH="1">
            <a:off x="6751524" y="4852151"/>
            <a:ext cx="1" cy="378983"/>
          </a:xfrm>
          <a:prstGeom prst="straightConnector1">
            <a:avLst/>
          </a:prstGeom>
          <a:ln>
            <a:solidFill>
              <a:srgbClr val="183059"/>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EE429000-30C1-464B-91DC-DAB5EAE05234}"/>
              </a:ext>
            </a:extLst>
          </p:cNvPr>
          <p:cNvSpPr txBox="1"/>
          <p:nvPr/>
        </p:nvSpPr>
        <p:spPr>
          <a:xfrm>
            <a:off x="6189827" y="5258493"/>
            <a:ext cx="1097280" cy="461665"/>
          </a:xfrm>
          <a:prstGeom prst="rect">
            <a:avLst/>
          </a:prstGeom>
          <a:noFill/>
        </p:spPr>
        <p:txBody>
          <a:bodyPr wrap="square" rtlCol="0">
            <a:spAutoFit/>
          </a:bodyPr>
          <a:lstStyle/>
          <a:p>
            <a:pPr algn="ctr"/>
            <a:r>
              <a:rPr lang="en-CA" sz="1200" dirty="0">
                <a:latin typeface="Arial Narrow" panose="020B0606020202030204" pitchFamily="34" charset="0"/>
              </a:rPr>
              <a:t>35% Renal elimination</a:t>
            </a:r>
            <a:endParaRPr lang="en-US" sz="1200" dirty="0">
              <a:latin typeface="Arial Narrow" panose="020B0606020202030204" pitchFamily="34" charset="0"/>
            </a:endParaRPr>
          </a:p>
        </p:txBody>
      </p:sp>
      <p:sp>
        <p:nvSpPr>
          <p:cNvPr id="15" name="TextBox 14">
            <a:extLst>
              <a:ext uri="{FF2B5EF4-FFF2-40B4-BE49-F238E27FC236}">
                <a16:creationId xmlns:a16="http://schemas.microsoft.com/office/drawing/2014/main" id="{CFEE19BF-ADE9-418B-A1F5-D63DBECCD3DB}"/>
              </a:ext>
            </a:extLst>
          </p:cNvPr>
          <p:cNvSpPr txBox="1"/>
          <p:nvPr/>
        </p:nvSpPr>
        <p:spPr>
          <a:xfrm>
            <a:off x="54313" y="5836545"/>
            <a:ext cx="9089687" cy="261610"/>
          </a:xfrm>
          <a:prstGeom prst="rect">
            <a:avLst/>
          </a:prstGeom>
          <a:noFill/>
        </p:spPr>
        <p:txBody>
          <a:bodyPr wrap="square" rtlCol="0">
            <a:spAutoFit/>
          </a:bodyPr>
          <a:lstStyle/>
          <a:p>
            <a:pPr algn="ctr"/>
            <a:r>
              <a:rPr lang="en-CA" sz="1100" b="1" dirty="0">
                <a:latin typeface="Arial Narrow" panose="020B0606020202030204" pitchFamily="34" charset="0"/>
              </a:rPr>
              <a:t>In this figure, the size of the liver or kidney denotes the extent of the organ’s contribution to the clearance of the anticoagulant agent  </a:t>
            </a:r>
            <a:endParaRPr lang="en-US" sz="1100" b="1" dirty="0">
              <a:latin typeface="Arial Narrow" panose="020B0606020202030204" pitchFamily="34" charset="0"/>
            </a:endParaRPr>
          </a:p>
        </p:txBody>
      </p:sp>
      <p:pic>
        <p:nvPicPr>
          <p:cNvPr id="60" name="Picture 2" descr="Image result for hyperlink icon">
            <a:hlinkClick r:id="rId8" action="ppaction://hlinksldjump"/>
            <a:extLst>
              <a:ext uri="{FF2B5EF4-FFF2-40B4-BE49-F238E27FC236}">
                <a16:creationId xmlns:a16="http://schemas.microsoft.com/office/drawing/2014/main" id="{E03D32DE-A64B-4A6A-99F4-48BB06BC501F}"/>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42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0586" y="184840"/>
            <a:ext cx="6544628" cy="830997"/>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Mechanisms Driving Increased Thrombosis and Bleeding in Liver Disease</a:t>
            </a:r>
            <a:endParaRPr kumimoji="0" lang="en-CA" sz="24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46264"/>
            <a:ext cx="8988258" cy="400110"/>
          </a:xfrm>
          <a:prstGeom prst="rect">
            <a:avLst/>
          </a:prstGeom>
          <a:noFill/>
        </p:spPr>
        <p:txBody>
          <a:bodyPr wrap="square" rtlCol="0">
            <a:spAutoFit/>
          </a:bodyPr>
          <a:lstStyle/>
          <a:p>
            <a:pPr defTabSz="914400"/>
            <a:r>
              <a:rPr lang="en-CA" sz="1000" dirty="0">
                <a:solidFill>
                  <a:schemeClr val="bg1"/>
                </a:solidFill>
                <a:latin typeface="Arial Narrow" panose="020B0606020202030204" pitchFamily="34" charset="0"/>
              </a:rPr>
              <a:t>ADAMTS 13 ¼ a </a:t>
            </a:r>
            <a:r>
              <a:rPr lang="en-CA" sz="1000" dirty="0" err="1">
                <a:solidFill>
                  <a:schemeClr val="bg1"/>
                </a:solidFill>
                <a:latin typeface="Arial Narrow" panose="020B0606020202030204" pitchFamily="34" charset="0"/>
              </a:rPr>
              <a:t>disintegrin</a:t>
            </a:r>
            <a:r>
              <a:rPr lang="en-CA" sz="1000" dirty="0">
                <a:solidFill>
                  <a:schemeClr val="bg1"/>
                </a:solidFill>
                <a:latin typeface="Arial Narrow" panose="020B0606020202030204" pitchFamily="34" charset="0"/>
              </a:rPr>
              <a:t> and metalloprotease with thrombospondin type 1 motif 13; PAI ¼ plasminogen activator inhibitor; TAFI ¼ thrombin-activatable fibrinolysis</a:t>
            </a:r>
          </a:p>
          <a:p>
            <a:pPr defTabSz="914400"/>
            <a:r>
              <a:rPr lang="en-CA" sz="1000" dirty="0">
                <a:solidFill>
                  <a:schemeClr val="bg1"/>
                </a:solidFill>
                <a:latin typeface="Arial Narrow" panose="020B0606020202030204" pitchFamily="34" charset="0"/>
              </a:rPr>
              <a:t>inhibitor; TFPI ¼ tissue factor pathway inhibitor.</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descr="A close up of a scale&#10;&#10;Description automatically generated">
            <a:extLst>
              <a:ext uri="{FF2B5EF4-FFF2-40B4-BE49-F238E27FC236}">
                <a16:creationId xmlns:a16="http://schemas.microsoft.com/office/drawing/2014/main" id="{D9B4ADE7-DD55-49F4-9C2F-E75486668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9552" y="1361425"/>
            <a:ext cx="2012000" cy="1678008"/>
          </a:xfrm>
          <a:prstGeom prst="rect">
            <a:avLst/>
          </a:prstGeom>
        </p:spPr>
      </p:pic>
      <p:pic>
        <p:nvPicPr>
          <p:cNvPr id="11" name="Picture 10">
            <a:extLst>
              <a:ext uri="{FF2B5EF4-FFF2-40B4-BE49-F238E27FC236}">
                <a16:creationId xmlns:a16="http://schemas.microsoft.com/office/drawing/2014/main" id="{8E32959B-5B12-421E-9C43-AE9A428A87CA}"/>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1286603" y="2803081"/>
            <a:ext cx="6570794" cy="3319337"/>
          </a:xfrm>
          <a:prstGeom prst="rect">
            <a:avLst/>
          </a:prstGeom>
        </p:spPr>
      </p:pic>
      <p:sp>
        <p:nvSpPr>
          <p:cNvPr id="61" name="TextBox 60">
            <a:extLst>
              <a:ext uri="{FF2B5EF4-FFF2-40B4-BE49-F238E27FC236}">
                <a16:creationId xmlns:a16="http://schemas.microsoft.com/office/drawing/2014/main" id="{A2748C94-CC1A-4AF8-99E9-9C4DD0E14DB1}"/>
              </a:ext>
            </a:extLst>
          </p:cNvPr>
          <p:cNvSpPr txBox="1"/>
          <p:nvPr/>
        </p:nvSpPr>
        <p:spPr>
          <a:xfrm>
            <a:off x="65035" y="6599856"/>
            <a:ext cx="7792362" cy="215444"/>
          </a:xfrm>
          <a:prstGeom prst="rect">
            <a:avLst/>
          </a:prstGeom>
          <a:noFill/>
        </p:spPr>
        <p:txBody>
          <a:bodyPr wrap="square" rtlCol="0">
            <a:spAutoFit/>
          </a:bodyPr>
          <a:lstStyle/>
          <a:p>
            <a:r>
              <a:rPr lang="en-US" sz="800" dirty="0" err="1">
                <a:solidFill>
                  <a:schemeClr val="bg1"/>
                </a:solidFill>
                <a:latin typeface="Arial Narrow" panose="020B0606020202030204" pitchFamily="34" charset="0"/>
              </a:rPr>
              <a:t>Qamar</a:t>
            </a:r>
            <a:r>
              <a:rPr lang="en-US" sz="800" dirty="0">
                <a:solidFill>
                  <a:schemeClr val="bg1"/>
                </a:solidFill>
                <a:latin typeface="Arial Narrow" panose="020B0606020202030204" pitchFamily="34" charset="0"/>
              </a:rPr>
              <a:t> A et al. Oral Anticoagulation in Patients with Liver Disease. J Am </a:t>
            </a:r>
            <a:r>
              <a:rPr lang="en-US" sz="800" dirty="0" err="1">
                <a:solidFill>
                  <a:schemeClr val="bg1"/>
                </a:solidFill>
                <a:latin typeface="Arial Narrow" panose="020B0606020202030204" pitchFamily="34" charset="0"/>
              </a:rPr>
              <a:t>Coll</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pic>
        <p:nvPicPr>
          <p:cNvPr id="62" name="Picture 2" descr="Image result for hyperlink icon">
            <a:hlinkClick r:id="rId9" action="ppaction://hlinksldjump"/>
            <a:extLst>
              <a:ext uri="{FF2B5EF4-FFF2-40B4-BE49-F238E27FC236}">
                <a16:creationId xmlns:a16="http://schemas.microsoft.com/office/drawing/2014/main" id="{C841FED2-6AFB-46F3-8A20-B434C5E063B6}"/>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24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20586" y="136712"/>
            <a:ext cx="6544628" cy="923330"/>
          </a:xfrm>
          <a:prstGeom prst="rect">
            <a:avLst/>
          </a:prstGeom>
          <a:noFill/>
        </p:spPr>
        <p:txBody>
          <a:bodyPr wrap="square">
            <a:spAutoFit/>
          </a:bodyPr>
          <a:lstStyle/>
          <a:p>
            <a:pPr lvl="0">
              <a:defRPr/>
            </a:pPr>
            <a:r>
              <a:rPr lang="en-CA" b="1" dirty="0">
                <a:solidFill>
                  <a:srgbClr val="183059"/>
                </a:solidFill>
                <a:latin typeface="Arial Narrow" panose="020B0606020202030204" pitchFamily="34" charset="0"/>
                <a:cs typeface="Aharoni" panose="02010803020104030203" pitchFamily="2" charset="-79"/>
              </a:rPr>
              <a:t>Summary of the U.S. FDA and EMA Recommendations for Use of Warfarin and DOACs in Patients With AF or VTE on the Basis of the Severity of Underlying Liver Disease</a:t>
            </a:r>
            <a:endParaRPr kumimoji="0" lang="en-CA"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65035" y="6437459"/>
            <a:ext cx="7792362" cy="230832"/>
          </a:xfrm>
          <a:prstGeom prst="rect">
            <a:avLst/>
          </a:prstGeom>
          <a:noFill/>
        </p:spPr>
        <p:txBody>
          <a:bodyPr wrap="square" rtlCol="0">
            <a:spAutoFit/>
          </a:bodyPr>
          <a:lstStyle/>
          <a:p>
            <a:r>
              <a:rPr lang="en-US" sz="900" dirty="0" err="1">
                <a:solidFill>
                  <a:schemeClr val="bg1"/>
                </a:solidFill>
                <a:latin typeface="Arial Narrow" panose="020B0606020202030204" pitchFamily="34" charset="0"/>
              </a:rPr>
              <a:t>Qamar</a:t>
            </a:r>
            <a:r>
              <a:rPr lang="en-US" sz="900" dirty="0">
                <a:solidFill>
                  <a:schemeClr val="bg1"/>
                </a:solidFill>
                <a:latin typeface="Arial Narrow" panose="020B0606020202030204" pitchFamily="34" charset="0"/>
              </a:rPr>
              <a:t> A et al. Oral Anticoagulation in Patients with Liver Disease. J Am </a:t>
            </a:r>
            <a:r>
              <a:rPr lang="en-US" sz="900" dirty="0" err="1">
                <a:solidFill>
                  <a:schemeClr val="bg1"/>
                </a:solidFill>
                <a:latin typeface="Arial Narrow" panose="020B0606020202030204" pitchFamily="34" charset="0"/>
              </a:rPr>
              <a:t>Coll</a:t>
            </a:r>
            <a:r>
              <a:rPr lang="en-US" sz="900" dirty="0">
                <a:solidFill>
                  <a:schemeClr val="bg1"/>
                </a:solidFill>
                <a:latin typeface="Arial Narrow" panose="020B0606020202030204" pitchFamily="34" charset="0"/>
              </a:rPr>
              <a:t>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2018;71:2162-2175</a:t>
            </a:r>
          </a:p>
        </p:txBody>
      </p:sp>
      <p:pic>
        <p:nvPicPr>
          <p:cNvPr id="2" name="Picture 1">
            <a:extLst>
              <a:ext uri="{FF2B5EF4-FFF2-40B4-BE49-F238E27FC236}">
                <a16:creationId xmlns:a16="http://schemas.microsoft.com/office/drawing/2014/main" id="{C5957C9A-37FD-4FEB-A442-3E3AFC86414A}"/>
              </a:ext>
            </a:extLst>
          </p:cNvPr>
          <p:cNvPicPr>
            <a:picLocks noChangeAspect="1"/>
          </p:cNvPicPr>
          <p:nvPr/>
        </p:nvPicPr>
        <p:blipFill>
          <a:blip r:embed="rId6"/>
          <a:stretch>
            <a:fillRect/>
          </a:stretch>
        </p:blipFill>
        <p:spPr>
          <a:xfrm>
            <a:off x="2123603" y="1215575"/>
            <a:ext cx="4541611" cy="4978799"/>
          </a:xfrm>
          <a:prstGeom prst="rect">
            <a:avLst/>
          </a:prstGeom>
        </p:spPr>
      </p:pic>
      <p:sp>
        <p:nvSpPr>
          <p:cNvPr id="4" name="Rectangle 3">
            <a:extLst>
              <a:ext uri="{FF2B5EF4-FFF2-40B4-BE49-F238E27FC236}">
                <a16:creationId xmlns:a16="http://schemas.microsoft.com/office/drawing/2014/main" id="{8C8462B7-B273-4C8C-AA15-75AD2DCC80D6}"/>
              </a:ext>
            </a:extLst>
          </p:cNvPr>
          <p:cNvSpPr/>
          <p:nvPr/>
        </p:nvSpPr>
        <p:spPr>
          <a:xfrm>
            <a:off x="2358189" y="1326136"/>
            <a:ext cx="4162927" cy="286083"/>
          </a:xfrm>
          <a:prstGeom prst="rect">
            <a:avLst/>
          </a:prstGeom>
          <a:solidFill>
            <a:srgbClr val="DFEB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2" descr="Image result for hyperlink icon">
            <a:hlinkClick r:id="rId7" action="ppaction://hlinksldjump"/>
            <a:extLst>
              <a:ext uri="{FF2B5EF4-FFF2-40B4-BE49-F238E27FC236}">
                <a16:creationId xmlns:a16="http://schemas.microsoft.com/office/drawing/2014/main" id="{7AEAC773-46EC-43F1-80E9-B9901CACE5C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872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92330"/>
            <a:ext cx="6544628" cy="1107996"/>
          </a:xfrm>
          <a:prstGeom prst="rect">
            <a:avLst/>
          </a:prstGeom>
          <a:noFill/>
        </p:spPr>
        <p:txBody>
          <a:bodyPr wrap="square">
            <a:spAutoFit/>
          </a:bodyPr>
          <a:lstStyle/>
          <a:p>
            <a:pPr lvl="0">
              <a:defRPr/>
            </a:pPr>
            <a:r>
              <a:rPr lang="en-CA" sz="2200" b="1" dirty="0">
                <a:solidFill>
                  <a:srgbClr val="183059"/>
                </a:solidFill>
                <a:latin typeface="Arial Narrow" panose="020B0606020202030204" pitchFamily="34" charset="0"/>
                <a:cs typeface="Aharoni" panose="02010803020104030203" pitchFamily="2" charset="-79"/>
              </a:rPr>
              <a:t>Hepatic Adverse Events Across Randomized Trials of DOACs Compared With Warfarin in patients With AF and VTE*</a:t>
            </a:r>
            <a:endParaRPr kumimoji="0" lang="en-CA" sz="2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0106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427114"/>
            <a:ext cx="779236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Qamar</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 et al. Oral Anticoagulation in Patients with Liver Disease. J Am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2018;71:2162-2175</a:t>
            </a:r>
          </a:p>
        </p:txBody>
      </p:sp>
      <p:pic>
        <p:nvPicPr>
          <p:cNvPr id="2" name="Picture 1">
            <a:extLst>
              <a:ext uri="{FF2B5EF4-FFF2-40B4-BE49-F238E27FC236}">
                <a16:creationId xmlns:a16="http://schemas.microsoft.com/office/drawing/2014/main" id="{1EFDEBA9-BF98-4B8D-B27A-52196BAC1860}"/>
              </a:ext>
            </a:extLst>
          </p:cNvPr>
          <p:cNvPicPr>
            <a:picLocks noChangeAspect="1"/>
          </p:cNvPicPr>
          <p:nvPr/>
        </p:nvPicPr>
        <p:blipFill>
          <a:blip r:embed="rId6"/>
          <a:stretch>
            <a:fillRect/>
          </a:stretch>
        </p:blipFill>
        <p:spPr>
          <a:xfrm>
            <a:off x="681037" y="1511218"/>
            <a:ext cx="7781925" cy="4124325"/>
          </a:xfrm>
          <a:prstGeom prst="rect">
            <a:avLst/>
          </a:prstGeom>
        </p:spPr>
      </p:pic>
      <p:sp>
        <p:nvSpPr>
          <p:cNvPr id="12" name="Rectangle 11">
            <a:extLst>
              <a:ext uri="{FF2B5EF4-FFF2-40B4-BE49-F238E27FC236}">
                <a16:creationId xmlns:a16="http://schemas.microsoft.com/office/drawing/2014/main" id="{5C059D80-68DB-4D47-B2FB-657F796FEFF1}"/>
              </a:ext>
            </a:extLst>
          </p:cNvPr>
          <p:cNvSpPr/>
          <p:nvPr/>
        </p:nvSpPr>
        <p:spPr>
          <a:xfrm>
            <a:off x="739941" y="1588631"/>
            <a:ext cx="7513722" cy="546979"/>
          </a:xfrm>
          <a:prstGeom prst="rect">
            <a:avLst/>
          </a:prstGeom>
          <a:solidFill>
            <a:srgbClr val="DFEB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Image result for hyperlink icon">
            <a:hlinkClick r:id="rId7" action="ppaction://hlinksldjump"/>
            <a:extLst>
              <a:ext uri="{FF2B5EF4-FFF2-40B4-BE49-F238E27FC236}">
                <a16:creationId xmlns:a16="http://schemas.microsoft.com/office/drawing/2014/main" id="{8032CF9C-11A3-4E92-9F1D-780C519FE740}"/>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323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Steering Committee</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B1A5A"/>
                </a:solidFill>
                <a:latin typeface="Arial Narrow" panose="020B0606020202030204" pitchFamily="34" charset="0"/>
                <a:cs typeface="Lato"/>
              </a:rPr>
              <a:t>Sylvain </a:t>
            </a:r>
            <a:r>
              <a:rPr lang="en-US" sz="1200" b="1" dirty="0" err="1">
                <a:solidFill>
                  <a:srgbClr val="1B1A5A"/>
                </a:solidFill>
                <a:latin typeface="Arial Narrow" panose="020B0606020202030204" pitchFamily="34" charset="0"/>
                <a:cs typeface="Lato"/>
              </a:rPr>
              <a:t>Lanthier</a:t>
            </a:r>
            <a:r>
              <a:rPr lang="en-US" sz="1200" b="1" dirty="0">
                <a:solidFill>
                  <a:srgbClr val="1B1A5A"/>
                </a:solidFill>
                <a:latin typeface="Arial Narrow" panose="020B0606020202030204" pitchFamily="34" charset="0"/>
                <a:cs typeface="Lato"/>
              </a:rPr>
              <a:t>,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B1A5A"/>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cs typeface="Lato"/>
              </a:rPr>
              <a:t>Hamilton Ontario</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L. Brent Mitchell,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a:latin typeface="Arial Narrow" panose="020B0606020202030204" pitchFamily="34" charset="0"/>
                <a:cs typeface="Lato"/>
              </a:rPr>
              <a:t>Calgary, Alberta</a:t>
            </a:r>
          </a:p>
          <a:p>
            <a:endParaRPr lang="en-CA" sz="1200" dirty="0">
              <a:latin typeface="Arial Narrow" panose="020B0606020202030204" pitchFamily="34" charset="0"/>
              <a:cs typeface="Lato"/>
            </a:endParaRP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B1A5A"/>
                </a:solidFill>
                <a:latin typeface="Arial Narrow" panose="020B0606020202030204" pitchFamily="34" charset="0"/>
                <a:cs typeface="Lato"/>
              </a:rPr>
              <a:t>Daniel Ngui,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r>
              <a:rPr lang="fr-FR" sz="1200" b="1" dirty="0">
                <a:solidFill>
                  <a:srgbClr val="1B1A5A"/>
                </a:solidFill>
                <a:latin typeface="Arial Narrow" panose="020B0606020202030204" pitchFamily="34" charset="0"/>
                <a:cs typeface="Lato"/>
              </a:rPr>
              <a:t>Isabelle Noiseux, MD</a:t>
            </a:r>
          </a:p>
          <a:p>
            <a:r>
              <a:rPr lang="fr-FR" sz="1200" dirty="0">
                <a:latin typeface="Arial Narrow" panose="020B0606020202030204" pitchFamily="34" charset="0"/>
                <a:cs typeface="Lato"/>
              </a:rPr>
              <a:t>Directrice adjointe à la direction de la formation professionnelle</a:t>
            </a:r>
          </a:p>
          <a:p>
            <a:r>
              <a:rPr lang="fr-FR" sz="1200" dirty="0">
                <a:latin typeface="Arial Narrow" panose="020B0606020202030204" pitchFamily="34" charset="0"/>
                <a:cs typeface="Lato"/>
              </a:rPr>
              <a:t>FMOQ</a:t>
            </a:r>
          </a:p>
          <a:p>
            <a:endParaRPr lang="en-US"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Faisal Rehman, MD</a:t>
            </a:r>
            <a:endParaRPr lang="en-CA" sz="1200" dirty="0">
              <a:latin typeface="Arial Narrow" panose="020B0606020202030204" pitchFamily="34" charset="0"/>
              <a:cs typeface="Lato"/>
            </a:endParaRPr>
          </a:p>
          <a:p>
            <a:r>
              <a:rPr lang="en-CA" sz="1200" dirty="0">
                <a:latin typeface="Arial Narrow" panose="020B0606020202030204" pitchFamily="34" charset="0"/>
                <a:cs typeface="Lato"/>
              </a:rPr>
              <a:t>Professor of Medicine</a:t>
            </a:r>
          </a:p>
          <a:p>
            <a:r>
              <a:rPr lang="en-CA" sz="1200" dirty="0">
                <a:latin typeface="Arial Narrow" panose="020B0606020202030204" pitchFamily="34" charset="0"/>
                <a:cs typeface="Lato"/>
              </a:rPr>
              <a:t>Schulich School of Medicine</a:t>
            </a:r>
          </a:p>
          <a:p>
            <a:r>
              <a:rPr lang="en-CA" sz="1200" dirty="0">
                <a:latin typeface="Arial Narrow" panose="020B0606020202030204" pitchFamily="34" charset="0"/>
                <a:cs typeface="Lato"/>
              </a:rPr>
              <a:t>Western University</a:t>
            </a:r>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5078313"/>
          </a:xfrm>
          <a:prstGeom prst="rect">
            <a:avLst/>
          </a:prstGeom>
          <a:noFill/>
        </p:spPr>
        <p:txBody>
          <a:bodyPr wrap="square" rtlCol="0">
            <a:spAutoFit/>
          </a:bodyPr>
          <a:lstStyle/>
          <a:p>
            <a:r>
              <a:rPr lang="en-US" sz="1200" b="1" dirty="0">
                <a:solidFill>
                  <a:srgbClr val="1B1A5A"/>
                </a:solidFill>
                <a:latin typeface="Arial Narrow" panose="020B0606020202030204" pitchFamily="34" charset="0"/>
                <a:cs typeface="Lato"/>
              </a:rPr>
              <a:t>George </a:t>
            </a:r>
            <a:r>
              <a:rPr lang="en-US" sz="1200" b="1" dirty="0" err="1">
                <a:solidFill>
                  <a:srgbClr val="1B1A5A"/>
                </a:solidFill>
                <a:latin typeface="Arial Narrow" panose="020B0606020202030204" pitchFamily="34" charset="0"/>
                <a:cs typeface="Lato"/>
              </a:rPr>
              <a:t>Honos</a:t>
            </a:r>
            <a:r>
              <a:rPr lang="en-US" sz="1200" b="1" dirty="0">
                <a:solidFill>
                  <a:srgbClr val="1B1A5A"/>
                </a:solidFill>
                <a:latin typeface="Arial Narrow" panose="020B0606020202030204" pitchFamily="34" charset="0"/>
                <a:cs typeface="Lato"/>
              </a:rPr>
              <a:t>, MD</a:t>
            </a:r>
            <a:br>
              <a:rPr lang="en-US" sz="1200" b="1" dirty="0">
                <a:solidFill>
                  <a:srgbClr val="1B1A5A"/>
                </a:solidFill>
                <a:latin typeface="Arial Narrow" panose="020B0606020202030204" pitchFamily="34" charset="0"/>
                <a:cs typeface="Lato"/>
              </a:rPr>
            </a:br>
            <a:r>
              <a:rPr lang="en-US" sz="1200" b="1" dirty="0">
                <a:solidFill>
                  <a:srgbClr val="1B1A5A"/>
                </a:solidFill>
                <a:latin typeface="Arial Narrow" panose="020B0606020202030204" pitchFamily="34" charset="0"/>
                <a:cs typeface="Lato"/>
              </a:rPr>
              <a:t>Clinical Conundrums Program 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US"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106013"/>
          </a:xfrm>
          <a:prstGeom prst="rect">
            <a:avLst/>
          </a:prstGeom>
        </p:spPr>
        <p:txBody>
          <a:bodyPr wrap="square">
            <a:spAutoFit/>
          </a:bodyPr>
          <a:lstStyle/>
          <a:p>
            <a:r>
              <a:rPr lang="en-US" sz="1200" b="1" dirty="0">
                <a:solidFill>
                  <a:srgbClr val="1B1A5A"/>
                </a:solidFill>
                <a:latin typeface="Arial Narrow" panose="020B0606020202030204" pitchFamily="34" charset="0"/>
                <a:cs typeface="Lato"/>
              </a:rPr>
              <a:t>Indy (</a:t>
            </a:r>
            <a:r>
              <a:rPr lang="en-US" sz="1200" b="1" dirty="0" err="1">
                <a:solidFill>
                  <a:srgbClr val="1B1A5A"/>
                </a:solidFill>
                <a:latin typeface="Arial Narrow" panose="020B0606020202030204" pitchFamily="34" charset="0"/>
                <a:cs typeface="Lato"/>
              </a:rPr>
              <a:t>Indraneel</a:t>
            </a:r>
            <a:r>
              <a:rPr lang="en-US" sz="1200" b="1" dirty="0">
                <a:solidFill>
                  <a:srgbClr val="1B1A5A"/>
                </a:solidFill>
                <a:latin typeface="Arial Narrow" panose="020B0606020202030204" pitchFamily="34" charset="0"/>
                <a:cs typeface="Lato"/>
              </a:rPr>
              <a:t>) Ghosh, MD</a:t>
            </a:r>
          </a:p>
          <a:p>
            <a:r>
              <a:rPr lang="en-CA" sz="1200" dirty="0">
                <a:latin typeface="Arial Narrow" panose="020B0606020202030204" pitchFamily="34" charset="0"/>
                <a:cs typeface="Lato"/>
              </a:rPr>
              <a:t>Assistant Clinical Professor, McMaster University  </a:t>
            </a:r>
          </a:p>
          <a:p>
            <a:r>
              <a:rPr lang="en-CA" sz="1200" dirty="0">
                <a:latin typeface="Arial Narrow" panose="020B0606020202030204" pitchFamily="34" charset="0"/>
                <a:cs typeface="Lato"/>
              </a:rPr>
              <a:t>Emergency Physician at Trillium Health Partners</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CA" sz="1200" b="1" dirty="0">
                <a:solidFill>
                  <a:srgbClr val="1B1A5A"/>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Jeffrey Habert, MD</a:t>
            </a:r>
            <a:endParaRPr lang="en-CA" sz="1200" b="1"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spTree>
    <p:extLst>
      <p:ext uri="{BB962C8B-B14F-4D97-AF65-F5344CB8AC3E}">
        <p14:creationId xmlns:p14="http://schemas.microsoft.com/office/powerpoint/2010/main" val="2211492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955DB91F-9274-452D-B973-6BFA13E9928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30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92330"/>
            <a:ext cx="6544628" cy="1015663"/>
          </a:xfrm>
          <a:prstGeom prst="rect">
            <a:avLst/>
          </a:prstGeom>
          <a:noFill/>
        </p:spPr>
        <p:txBody>
          <a:bodyPr wrap="square">
            <a:spAutoFit/>
          </a:bodyPr>
          <a:lstStyle/>
          <a:p>
            <a:pPr lvl="0">
              <a:defRPr/>
            </a:pPr>
            <a:r>
              <a:rPr lang="en-CA" sz="2000" b="1" dirty="0">
                <a:solidFill>
                  <a:srgbClr val="183059"/>
                </a:solidFill>
                <a:latin typeface="Arial Narrow" panose="020B0606020202030204" pitchFamily="34" charset="0"/>
                <a:cs typeface="Aharoni" panose="02010803020104030203" pitchFamily="2" charset="-79"/>
              </a:rPr>
              <a:t>Continued Vs. Interrupted Direct Oral Anticoagulants At The Time Of Device Surgery, In Patients With Moderate To High Risk Of Arterial Thrombo-Embolic Events (BRUISE CONTROL-2)</a:t>
            </a:r>
            <a:endParaRPr kumimoji="0" lang="en-CA" sz="20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0106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2748C94-CC1A-4AF8-99E9-9C4DD0E14DB1}"/>
              </a:ext>
            </a:extLst>
          </p:cNvPr>
          <p:cNvSpPr txBox="1"/>
          <p:nvPr/>
        </p:nvSpPr>
        <p:spPr>
          <a:xfrm>
            <a:off x="47458" y="6350561"/>
            <a:ext cx="7792362" cy="246221"/>
          </a:xfrm>
          <a:prstGeom prst="rect">
            <a:avLst/>
          </a:prstGeom>
          <a:noFill/>
        </p:spPr>
        <p:txBody>
          <a:bodyPr wrap="square" rtlCol="0">
            <a:spAutoFit/>
          </a:bodyPr>
          <a:lstStyle/>
          <a:p>
            <a:pPr lvl="0"/>
            <a:r>
              <a:rPr lang="en-US" sz="1000" dirty="0" err="1">
                <a:solidFill>
                  <a:prstClr val="white"/>
                </a:solidFill>
                <a:latin typeface="Arial Narrow" panose="020B0606020202030204" pitchFamily="34" charset="0"/>
              </a:rPr>
              <a:t>Birnie</a:t>
            </a:r>
            <a:r>
              <a:rPr lang="en-US" sz="1000" dirty="0">
                <a:solidFill>
                  <a:prstClr val="white"/>
                </a:solidFill>
                <a:latin typeface="Arial Narrow" panose="020B0606020202030204" pitchFamily="34" charset="0"/>
              </a:rPr>
              <a:t> DH et al.; European Heart Journal, Volume 39, Issue 44, 21 November 2018, Pages 3973–3979, https://doi.org/10.1093/eurheartj/ehy413</a:t>
            </a:r>
            <a:endPar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37" name="Picture 36">
            <a:extLst>
              <a:ext uri="{FF2B5EF4-FFF2-40B4-BE49-F238E27FC236}">
                <a16:creationId xmlns:a16="http://schemas.microsoft.com/office/drawing/2014/main" id="{01E99D82-4CE0-4E7D-AFA0-7A8BB83B1325}"/>
              </a:ext>
            </a:extLst>
          </p:cNvPr>
          <p:cNvPicPr>
            <a:picLocks noChangeAspect="1"/>
          </p:cNvPicPr>
          <p:nvPr/>
        </p:nvPicPr>
        <p:blipFill>
          <a:blip r:embed="rId6"/>
          <a:stretch>
            <a:fillRect/>
          </a:stretch>
        </p:blipFill>
        <p:spPr>
          <a:xfrm>
            <a:off x="1768642" y="1312881"/>
            <a:ext cx="6019506" cy="4779457"/>
          </a:xfrm>
          <a:prstGeom prst="rect">
            <a:avLst/>
          </a:prstGeom>
        </p:spPr>
      </p:pic>
      <p:sp>
        <p:nvSpPr>
          <p:cNvPr id="38" name="Rectangle 37">
            <a:extLst>
              <a:ext uri="{FF2B5EF4-FFF2-40B4-BE49-F238E27FC236}">
                <a16:creationId xmlns:a16="http://schemas.microsoft.com/office/drawing/2014/main" id="{94225428-3D51-4B75-BECA-9BC9F8085C5E}"/>
              </a:ext>
            </a:extLst>
          </p:cNvPr>
          <p:cNvSpPr/>
          <p:nvPr/>
        </p:nvSpPr>
        <p:spPr>
          <a:xfrm>
            <a:off x="-6448" y="2488723"/>
            <a:ext cx="9198574" cy="2584273"/>
          </a:xfrm>
          <a:prstGeom prst="rect">
            <a:avLst/>
          </a:prstGeom>
          <a:solidFill>
            <a:srgbClr val="1830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One Sentence Summary:</a:t>
            </a:r>
          </a:p>
          <a:p>
            <a:pPr algn="ctr"/>
            <a:endParaRPr lang="en-CA" sz="2000" b="1" dirty="0">
              <a:latin typeface="Arial Narrow" panose="020B0606020202030204" pitchFamily="34" charset="0"/>
            </a:endParaRPr>
          </a:p>
          <a:p>
            <a:pPr algn="ctr"/>
            <a:r>
              <a:rPr lang="en-CA" sz="2000" b="1" dirty="0">
                <a:latin typeface="Arial Narrow" panose="020B0606020202030204" pitchFamily="34" charset="0"/>
              </a:rPr>
              <a:t>This</a:t>
            </a:r>
            <a:r>
              <a:rPr lang="en-CA" sz="2400" b="1" dirty="0">
                <a:latin typeface="Arial Narrow" panose="020B0606020202030204" pitchFamily="34" charset="0"/>
              </a:rPr>
              <a:t> </a:t>
            </a:r>
            <a:r>
              <a:rPr lang="en-CA" sz="2000" b="1" dirty="0">
                <a:latin typeface="Arial Narrow" panose="020B0606020202030204" pitchFamily="34" charset="0"/>
              </a:rPr>
              <a:t>large clinical trial found that pacemaker and defibrillator surgery with either continuation or interruption of a DOAC is association with a low risk of significant wound hematoma.  These results suggest that, dependent on the clinical scenario, either management strategy (continued DOAC or interrupted DOAC) might be reasonable. </a:t>
            </a:r>
            <a:endParaRPr lang="en-US" sz="2400" b="1" dirty="0">
              <a:latin typeface="Arial Narrow" panose="020B0606020202030204" pitchFamily="34" charset="0"/>
            </a:endParaRPr>
          </a:p>
        </p:txBody>
      </p:sp>
      <p:pic>
        <p:nvPicPr>
          <p:cNvPr id="47" name="Picture 2" descr="Image result for hyperlink icon">
            <a:hlinkClick r:id="rId7" action="ppaction://hlinksldjump"/>
            <a:extLst>
              <a:ext uri="{FF2B5EF4-FFF2-40B4-BE49-F238E27FC236}">
                <a16:creationId xmlns:a16="http://schemas.microsoft.com/office/drawing/2014/main" id="{E154327C-13F3-4EF2-AB57-82E62CC7C20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08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Bleeding Risks for Invasive / </a:t>
            </a:r>
          </a:p>
          <a:p>
            <a:pPr lvl="0">
              <a:defRPr/>
            </a:pPr>
            <a:r>
              <a:rPr lang="en-CA" sz="3200" b="1" dirty="0">
                <a:solidFill>
                  <a:srgbClr val="183059"/>
                </a:solidFill>
                <a:latin typeface="Arial Narrow" panose="020B0606020202030204" pitchFamily="34" charset="0"/>
                <a:cs typeface="Aharoni" panose="02010803020104030203" pitchFamily="2" charset="-79"/>
              </a:rPr>
              <a:t>Surgical Procedures</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lvl="0" defTabSz="914400"/>
            <a:r>
              <a:rPr lang="en-CA" sz="900" dirty="0">
                <a:solidFill>
                  <a:prstClr val="white"/>
                </a:solidFill>
                <a:latin typeface="Arial Narrow" panose="020B0606020202030204" pitchFamily="34" charset="0"/>
              </a:rPr>
              <a:t>CCS AF Guidelines. Can J </a:t>
            </a:r>
            <a:r>
              <a:rPr lang="en-CA" sz="900" dirty="0" err="1">
                <a:solidFill>
                  <a:prstClr val="white"/>
                </a:solidFill>
                <a:latin typeface="Arial Narrow" panose="020B0606020202030204" pitchFamily="34" charset="0"/>
              </a:rPr>
              <a:t>Cardiol</a:t>
            </a:r>
            <a:r>
              <a:rPr lang="en-CA" sz="900" dirty="0">
                <a:solidFill>
                  <a:prstClr val="white"/>
                </a:solidFill>
                <a:latin typeface="Arial Narrow" panose="020B0606020202030204" pitchFamily="34" charset="0"/>
              </a:rPr>
              <a:t>. 2016; 32: 1170-1185</a:t>
            </a:r>
          </a:p>
          <a:p>
            <a:pPr lvl="0" defTabSz="914400"/>
            <a:r>
              <a:rPr lang="en-CA" sz="900" dirty="0">
                <a:solidFill>
                  <a:prstClr val="white"/>
                </a:solidFill>
                <a:latin typeface="Arial Narrow" panose="020B0606020202030204" pitchFamily="34" charset="0"/>
              </a:rPr>
              <a:t>Thrombosis Canada Clinical Guide. Warfarin: Peri-Operative Management. www.thrombosiscanada.ca</a:t>
            </a:r>
          </a:p>
          <a:p>
            <a:pPr lvl="0" defTabSz="914400"/>
            <a:r>
              <a:rPr lang="en-CA" sz="900" dirty="0">
                <a:solidFill>
                  <a:prstClr val="white"/>
                </a:solidFill>
                <a:latin typeface="Arial Narrow" panose="020B0606020202030204" pitchFamily="34" charset="0"/>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5" name="Picture 2" descr="Image result for hyperlink icon">
            <a:hlinkClick r:id="rId6" action="ppaction://hlinksldjump"/>
            <a:extLst>
              <a:ext uri="{FF2B5EF4-FFF2-40B4-BE49-F238E27FC236}">
                <a16:creationId xmlns:a16="http://schemas.microsoft.com/office/drawing/2014/main" id="{DC1729FC-0BAE-40D3-A5D1-6B8C406C6AB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D7B460C-1577-4A2F-8CC9-8AD2C05F5B53}"/>
              </a:ext>
            </a:extLst>
          </p:cNvPr>
          <p:cNvPicPr>
            <a:picLocks noChangeAspect="1"/>
          </p:cNvPicPr>
          <p:nvPr/>
        </p:nvPicPr>
        <p:blipFill>
          <a:blip r:embed="rId8"/>
          <a:stretch>
            <a:fillRect/>
          </a:stretch>
        </p:blipFill>
        <p:spPr>
          <a:xfrm>
            <a:off x="661358" y="1323682"/>
            <a:ext cx="7919049" cy="4668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6722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schemeClr val="bg1">
                    <a:lumMod val="65000"/>
                  </a:scheme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5" name="Picture 2" descr="Image result for hyperlink icon">
            <a:hlinkClick r:id="rId3" action="ppaction://hlinksldjump"/>
            <a:extLst>
              <a:ext uri="{FF2B5EF4-FFF2-40B4-BE49-F238E27FC236}">
                <a16:creationId xmlns:a16="http://schemas.microsoft.com/office/drawing/2014/main" id="{F58A1E19-94ED-4769-AEA4-37602E87BDDF}"/>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69087" y="6257793"/>
            <a:ext cx="456406" cy="4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080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Treatment of a Major Bleed on a DOAC</a:t>
            </a:r>
          </a:p>
          <a:p>
            <a:pPr lvl="0">
              <a:defRPr/>
            </a:pPr>
            <a:r>
              <a:rPr lang="en-CA" sz="3200" b="1" dirty="0">
                <a:solidFill>
                  <a:srgbClr val="183059"/>
                </a:solidFill>
                <a:latin typeface="Arial Narrow" panose="020B0606020202030204" pitchFamily="34" charset="0"/>
                <a:cs typeface="Aharoni" panose="02010803020104030203" pitchFamily="2" charset="-79"/>
              </a:rPr>
              <a:t>Basic Principles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ED570E-F918-4841-B0B0-03C8CCBFCDEC}"/>
              </a:ext>
            </a:extLst>
          </p:cNvPr>
          <p:cNvSpPr/>
          <p:nvPr/>
        </p:nvSpPr>
        <p:spPr>
          <a:xfrm>
            <a:off x="161925" y="1737078"/>
            <a:ext cx="8819816" cy="3729995"/>
          </a:xfrm>
          <a:prstGeom prst="rect">
            <a:avLst/>
          </a:prstGeom>
        </p:spPr>
        <p:txBody>
          <a:bodyPr wrap="square">
            <a:spAutoFit/>
          </a:bodyPr>
          <a:lstStyle/>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Resuscitate (IV hydration, oxygen)</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Identify source and control bleeding (packing, compress, cauterize)</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Stop the DOAC (vs. risk of thrombosis)</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Transfuse appropriate blood products (packed </a:t>
            </a:r>
            <a:r>
              <a:rPr lang="en-CA" sz="2400" b="1" dirty="0" err="1">
                <a:solidFill>
                  <a:schemeClr val="tx1">
                    <a:lumMod val="85000"/>
                    <a:lumOff val="15000"/>
                  </a:schemeClr>
                </a:solidFill>
                <a:latin typeface="Arial Narrow" panose="020B0606020202030204" pitchFamily="34" charset="0"/>
                <a:cs typeface="Arial" panose="020B0604020202020204" pitchFamily="34" charset="0"/>
              </a:rPr>
              <a:t>rbc’s</a:t>
            </a:r>
            <a:r>
              <a:rPr lang="en-CA" sz="2400" b="1" dirty="0">
                <a:solidFill>
                  <a:schemeClr val="tx1">
                    <a:lumMod val="85000"/>
                    <a:lumOff val="15000"/>
                  </a:schemeClr>
                </a:solidFill>
                <a:latin typeface="Arial Narrow" panose="020B0606020202030204" pitchFamily="34" charset="0"/>
                <a:cs typeface="Arial" panose="020B0604020202020204" pitchFamily="34" charset="0"/>
              </a:rPr>
              <a:t>, platelets, FFP)</a:t>
            </a:r>
            <a:br>
              <a:rPr lang="en-CA" sz="2400" b="1" dirty="0">
                <a:solidFill>
                  <a:schemeClr val="tx1">
                    <a:lumMod val="85000"/>
                    <a:lumOff val="15000"/>
                  </a:schemeClr>
                </a:solidFill>
                <a:latin typeface="Arial Narrow" panose="020B0606020202030204" pitchFamily="34" charset="0"/>
                <a:cs typeface="Arial" panose="020B0604020202020204" pitchFamily="34" charset="0"/>
              </a:rPr>
            </a:br>
            <a:r>
              <a:rPr lang="en-CA" sz="2400" b="1" dirty="0">
                <a:solidFill>
                  <a:schemeClr val="tx1">
                    <a:lumMod val="85000"/>
                    <a:lumOff val="15000"/>
                  </a:schemeClr>
                </a:solidFill>
                <a:latin typeface="Arial Narrow" panose="020B0606020202030204" pitchFamily="34" charset="0"/>
                <a:cs typeface="Arial" panose="020B0604020202020204" pitchFamily="34" charset="0"/>
              </a:rPr>
              <a:t>Activated charcoal gastric lavage</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If overdose suspected within previous 2-3 hours</a:t>
            </a:r>
          </a:p>
          <a:p>
            <a:pPr marL="342900" indent="-342900" defTabSz="914400" fontAlgn="base">
              <a:lnSpc>
                <a:spcPct val="130000"/>
              </a:lnSpc>
              <a:spcBef>
                <a:spcPct val="0"/>
              </a:spcBef>
              <a:spcAft>
                <a:spcPct val="0"/>
              </a:spcAft>
              <a:buClr>
                <a:srgbClr val="00B0F0"/>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Hemodialysis</a:t>
            </a:r>
          </a:p>
          <a:p>
            <a:pPr marL="799578" lvl="1" indent="-342900" defTabSz="914400" fontAlgn="base">
              <a:lnSpc>
                <a:spcPct val="130000"/>
              </a:lnSpc>
              <a:spcBef>
                <a:spcPct val="0"/>
              </a:spcBef>
              <a:spcAft>
                <a:spcPct val="0"/>
              </a:spcAft>
              <a:buClr>
                <a:srgbClr val="00B0F0"/>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Dabigatran, because of low 35% protein binding</a:t>
            </a:r>
          </a:p>
        </p:txBody>
      </p:sp>
      <p:pic>
        <p:nvPicPr>
          <p:cNvPr id="5" name="Picture 4">
            <a:extLst>
              <a:ext uri="{FF2B5EF4-FFF2-40B4-BE49-F238E27FC236}">
                <a16:creationId xmlns:a16="http://schemas.microsoft.com/office/drawing/2014/main" id="{66196AEE-67DA-4946-9F39-9318B468783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34125" y="1193800"/>
            <a:ext cx="2014538" cy="854652"/>
          </a:xfrm>
          <a:prstGeom prst="rect">
            <a:avLst/>
          </a:prstGeom>
        </p:spPr>
      </p:pic>
      <p:pic>
        <p:nvPicPr>
          <p:cNvPr id="6" name="Picture 5">
            <a:extLst>
              <a:ext uri="{FF2B5EF4-FFF2-40B4-BE49-F238E27FC236}">
                <a16:creationId xmlns:a16="http://schemas.microsoft.com/office/drawing/2014/main" id="{5E98565F-8D4C-4013-B584-0EFDCF5CEFF5}"/>
              </a:ext>
            </a:extLst>
          </p:cNvPr>
          <p:cNvPicPr>
            <a:picLocks noChangeAspect="1"/>
          </p:cNvPicPr>
          <p:nvPr/>
        </p:nvPicPr>
        <p:blipFill>
          <a:blip r:embed="rId7"/>
          <a:stretch>
            <a:fillRect/>
          </a:stretch>
        </p:blipFill>
        <p:spPr>
          <a:xfrm>
            <a:off x="8359776" y="1384703"/>
            <a:ext cx="622299" cy="550495"/>
          </a:xfrm>
          <a:prstGeom prst="rect">
            <a:avLst/>
          </a:prstGeom>
        </p:spPr>
      </p:pic>
      <p:pic>
        <p:nvPicPr>
          <p:cNvPr id="14" name="Picture 2" descr="Image result for hyperlink icon">
            <a:hlinkClick r:id="rId8" action="ppaction://hlinksldjump"/>
            <a:extLst>
              <a:ext uri="{FF2B5EF4-FFF2-40B4-BE49-F238E27FC236}">
                <a16:creationId xmlns:a16="http://schemas.microsoft.com/office/drawing/2014/main" id="{9B16AC10-278C-4F3A-987E-E75AB65E6FDD}"/>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842C88-95A0-4228-B52A-E5D6FA5E2A6E}"/>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523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Treatment of a Major Bleed on a DOAC</a:t>
            </a:r>
          </a:p>
          <a:p>
            <a:pPr lvl="0">
              <a:defRPr/>
            </a:pPr>
            <a:r>
              <a:rPr lang="en-CA" sz="3200" b="1" dirty="0">
                <a:solidFill>
                  <a:srgbClr val="183059"/>
                </a:solidFill>
                <a:latin typeface="Arial Narrow" panose="020B0606020202030204" pitchFamily="34" charset="0"/>
                <a:cs typeface="Aharoni" panose="02010803020104030203" pitchFamily="2" charset="-79"/>
              </a:rPr>
              <a:t>Hemostatic Agents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196AEE-67DA-4946-9F39-9318B468783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45238" y="1243663"/>
            <a:ext cx="2014538" cy="854652"/>
          </a:xfrm>
          <a:prstGeom prst="rect">
            <a:avLst/>
          </a:prstGeom>
        </p:spPr>
      </p:pic>
      <p:pic>
        <p:nvPicPr>
          <p:cNvPr id="6" name="Picture 5">
            <a:extLst>
              <a:ext uri="{FF2B5EF4-FFF2-40B4-BE49-F238E27FC236}">
                <a16:creationId xmlns:a16="http://schemas.microsoft.com/office/drawing/2014/main" id="{5E98565F-8D4C-4013-B584-0EFDCF5CEFF5}"/>
              </a:ext>
            </a:extLst>
          </p:cNvPr>
          <p:cNvPicPr>
            <a:picLocks noChangeAspect="1"/>
          </p:cNvPicPr>
          <p:nvPr/>
        </p:nvPicPr>
        <p:blipFill>
          <a:blip r:embed="rId7"/>
          <a:stretch>
            <a:fillRect/>
          </a:stretch>
        </p:blipFill>
        <p:spPr>
          <a:xfrm>
            <a:off x="8359776" y="1395742"/>
            <a:ext cx="622299" cy="550495"/>
          </a:xfrm>
          <a:prstGeom prst="rect">
            <a:avLst/>
          </a:prstGeom>
        </p:spPr>
      </p:pic>
      <p:sp>
        <p:nvSpPr>
          <p:cNvPr id="10" name="TextBox 9">
            <a:extLst>
              <a:ext uri="{FF2B5EF4-FFF2-40B4-BE49-F238E27FC236}">
                <a16:creationId xmlns:a16="http://schemas.microsoft.com/office/drawing/2014/main" id="{B5439462-83CE-4FF0-A5A3-8A63E14D727D}"/>
              </a:ext>
            </a:extLst>
          </p:cNvPr>
          <p:cNvSpPr txBox="1"/>
          <p:nvPr/>
        </p:nvSpPr>
        <p:spPr>
          <a:xfrm>
            <a:off x="247650" y="1550456"/>
            <a:ext cx="8896350" cy="4216539"/>
          </a:xfrm>
          <a:prstGeom prst="rect">
            <a:avLst/>
          </a:prstGeom>
          <a:noFill/>
        </p:spPr>
        <p:txBody>
          <a:bodyPr wrap="square" rtlCol="0">
            <a:spAutoFit/>
          </a:bodyPr>
          <a:lstStyle/>
          <a:p>
            <a:pPr marL="342900" indent="-342900" defTabSz="914400" fontAlgn="base">
              <a:spcBef>
                <a:spcPct val="0"/>
              </a:spcBef>
              <a:spcAft>
                <a:spcPct val="0"/>
              </a:spcAft>
              <a:buClr>
                <a:srgbClr val="00B0F0"/>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Antifibrinolytic</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799578" lvl="1" indent="-342900" defTabSz="914400" fontAlgn="base">
              <a:spcBef>
                <a:spcPct val="0"/>
              </a:spcBef>
              <a:spcAft>
                <a:spcPct val="0"/>
              </a:spcAft>
              <a:buClr>
                <a:srgbClr val="00B0F0"/>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Aminocaproic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Amicar</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Tranexamic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Cyclokapron</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Prothrombotics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with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risk</a:t>
            </a:r>
            <a:r>
              <a:rPr lang="fr-CA" sz="2400" b="1" dirty="0">
                <a:solidFill>
                  <a:schemeClr val="tx1">
                    <a:lumMod val="85000"/>
                    <a:lumOff val="15000"/>
                  </a:schemeClr>
                </a:solidFill>
                <a:latin typeface="Arial Narrow" panose="020B0606020202030204" pitchFamily="34" charset="0"/>
                <a:cs typeface="Arial" panose="020B0604020202020204" pitchFamily="34" charset="0"/>
              </a:rPr>
              <a:t> of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causing</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thrombosis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p>
          <a:p>
            <a:pPr marL="799578" lvl="1" indent="-342900" defTabSz="914400" fontAlgn="base">
              <a:spcBef>
                <a:spcPct val="0"/>
              </a:spcBef>
              <a:spcAft>
                <a:spcPct val="0"/>
              </a:spcAft>
              <a:buClr>
                <a:srgbClr val="00B0F0"/>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Octaplex</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Beriplex</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00B0F0"/>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(FEIBA™)</a:t>
            </a:r>
          </a:p>
          <a:p>
            <a:pPr marL="799578" lvl="1" indent="-342900" defTabSz="914400" fontAlgn="base">
              <a:spcBef>
                <a:spcPct val="0"/>
              </a:spcBef>
              <a:spcAft>
                <a:spcPct val="0"/>
              </a:spcAft>
              <a:buClr>
                <a:srgbClr val="00B0F0"/>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rFVIIa</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NovoSeven</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Niastase</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00B0F0"/>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Cryoprecipitate</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00B0F0"/>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Desmopressin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(DDAVP)</a:t>
            </a:r>
          </a:p>
          <a:p>
            <a:pPr marL="342900" indent="-342900" defTabSz="914400" fontAlgn="base">
              <a:spcBef>
                <a:spcPct val="0"/>
              </a:spcBef>
              <a:spcAft>
                <a:spcPct val="0"/>
              </a:spcAft>
              <a:buClr>
                <a:srgbClr val="00B0F0"/>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Fresh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frozen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plasma (FFP)</a:t>
            </a:r>
          </a:p>
        </p:txBody>
      </p:sp>
      <p:pic>
        <p:nvPicPr>
          <p:cNvPr id="11" name="Picture 2" descr="Image result for hyperlink icon">
            <a:hlinkClick r:id="rId8" action="ppaction://hlinksldjump"/>
            <a:extLst>
              <a:ext uri="{FF2B5EF4-FFF2-40B4-BE49-F238E27FC236}">
                <a16:creationId xmlns:a16="http://schemas.microsoft.com/office/drawing/2014/main" id="{1A2807F5-F127-4664-B3F4-C0D773EB1783}"/>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664101-1789-4147-A7D5-B0D544C134B3}"/>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7930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Treatment of a Major Bleed on a DOAC</a:t>
            </a:r>
          </a:p>
          <a:p>
            <a:pPr lvl="0">
              <a:defRPr/>
            </a:pPr>
            <a:r>
              <a:rPr lang="en-CA" sz="3200" b="1" dirty="0">
                <a:solidFill>
                  <a:srgbClr val="183059"/>
                </a:solidFill>
                <a:latin typeface="Arial Narrow" panose="020B0606020202030204" pitchFamily="34" charset="0"/>
                <a:cs typeface="Aharoni" panose="02010803020104030203" pitchFamily="2" charset="-79"/>
              </a:rPr>
              <a:t>Reversal Agents (Antidotes)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6196AEE-67DA-4946-9F39-9318B468783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45238" y="1320648"/>
            <a:ext cx="2014538" cy="854652"/>
          </a:xfrm>
          <a:prstGeom prst="rect">
            <a:avLst/>
          </a:prstGeom>
        </p:spPr>
      </p:pic>
      <p:pic>
        <p:nvPicPr>
          <p:cNvPr id="6" name="Picture 5">
            <a:extLst>
              <a:ext uri="{FF2B5EF4-FFF2-40B4-BE49-F238E27FC236}">
                <a16:creationId xmlns:a16="http://schemas.microsoft.com/office/drawing/2014/main" id="{5E98565F-8D4C-4013-B584-0EFDCF5CEFF5}"/>
              </a:ext>
            </a:extLst>
          </p:cNvPr>
          <p:cNvPicPr>
            <a:picLocks noChangeAspect="1"/>
          </p:cNvPicPr>
          <p:nvPr/>
        </p:nvPicPr>
        <p:blipFill>
          <a:blip r:embed="rId7"/>
          <a:stretch>
            <a:fillRect/>
          </a:stretch>
        </p:blipFill>
        <p:spPr>
          <a:xfrm>
            <a:off x="8359776" y="1472727"/>
            <a:ext cx="622299" cy="550495"/>
          </a:xfrm>
          <a:prstGeom prst="rect">
            <a:avLst/>
          </a:prstGeom>
        </p:spPr>
      </p:pic>
      <p:sp>
        <p:nvSpPr>
          <p:cNvPr id="2" name="Rectangle 1">
            <a:extLst>
              <a:ext uri="{FF2B5EF4-FFF2-40B4-BE49-F238E27FC236}">
                <a16:creationId xmlns:a16="http://schemas.microsoft.com/office/drawing/2014/main" id="{30AE076B-AC0E-4D5B-8DF9-E4E3DC1A24FA}"/>
              </a:ext>
            </a:extLst>
          </p:cNvPr>
          <p:cNvSpPr/>
          <p:nvPr/>
        </p:nvSpPr>
        <p:spPr>
          <a:xfrm>
            <a:off x="665797" y="1517654"/>
            <a:ext cx="8538528" cy="4524315"/>
          </a:xfrm>
          <a:prstGeom prst="rect">
            <a:avLst/>
          </a:prstGeom>
        </p:spPr>
        <p:txBody>
          <a:bodyPr wrap="square">
            <a:spAutoFit/>
          </a:bodyPr>
          <a:lstStyle/>
          <a:p>
            <a:pPr defTabSz="914400" fontAlgn="base">
              <a:spcBef>
                <a:spcPct val="0"/>
              </a:spcBef>
              <a:spcAft>
                <a:spcPct val="0"/>
              </a:spcAft>
              <a:buClr>
                <a:srgbClr val="FF0000"/>
              </a:buClr>
            </a:pPr>
            <a:r>
              <a:rPr lang="en-CA" b="1" dirty="0">
                <a:solidFill>
                  <a:schemeClr val="tx1">
                    <a:lumMod val="85000"/>
                    <a:lumOff val="15000"/>
                  </a:schemeClr>
                </a:solidFill>
                <a:latin typeface="Arial Narrow" panose="020B0606020202030204" pitchFamily="34" charset="0"/>
                <a:cs typeface="Arial" panose="020B0604020202020204" pitchFamily="34" charset="0"/>
              </a:rPr>
              <a:t>Circumstances when an antidote may be useful:</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Polytrauma</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CVA requiring thrombolysis</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Urgent surgery</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Overdose</a:t>
            </a:r>
          </a:p>
          <a:p>
            <a:pPr defTabSz="914400" fontAlgn="base">
              <a:spcBef>
                <a:spcPct val="0"/>
              </a:spcBef>
              <a:spcAft>
                <a:spcPct val="0"/>
              </a:spcAft>
              <a:buClr>
                <a:srgbClr val="FF0000"/>
              </a:buClr>
            </a:pPr>
            <a:r>
              <a:rPr lang="en-CA" b="1" dirty="0" err="1">
                <a:solidFill>
                  <a:schemeClr val="tx1">
                    <a:lumMod val="85000"/>
                    <a:lumOff val="15000"/>
                  </a:schemeClr>
                </a:solidFill>
                <a:latin typeface="Arial Narrow" panose="020B0606020202030204" pitchFamily="34" charset="0"/>
                <a:cs typeface="Arial" panose="020B0604020202020204" pitchFamily="34" charset="0"/>
              </a:rPr>
              <a:t>Idarucizumab</a:t>
            </a:r>
            <a:r>
              <a:rPr lang="en-CA" b="1" dirty="0">
                <a:solidFill>
                  <a:schemeClr val="tx1">
                    <a:lumMod val="85000"/>
                    <a:lumOff val="15000"/>
                  </a:schemeClr>
                </a:solidFill>
                <a:latin typeface="Arial Narrow" panose="020B0606020202030204" pitchFamily="34" charset="0"/>
                <a:cs typeface="Arial" panose="020B0604020202020204" pitchFamily="34" charset="0"/>
              </a:rPr>
              <a:t> (</a:t>
            </a:r>
            <a:r>
              <a:rPr lang="en-CA" b="1" dirty="0" err="1">
                <a:solidFill>
                  <a:schemeClr val="tx1">
                    <a:lumMod val="85000"/>
                    <a:lumOff val="15000"/>
                  </a:schemeClr>
                </a:solidFill>
                <a:latin typeface="Arial Narrow" panose="020B0606020202030204" pitchFamily="34" charset="0"/>
                <a:cs typeface="Arial" panose="020B0604020202020204" pitchFamily="34" charset="0"/>
              </a:rPr>
              <a:t>Praxbind</a:t>
            </a:r>
            <a:r>
              <a:rPr lang="en-CA" b="1" dirty="0">
                <a:solidFill>
                  <a:schemeClr val="tx1">
                    <a:lumMod val="85000"/>
                    <a:lumOff val="15000"/>
                  </a:schemeClr>
                </a:solidFill>
                <a:latin typeface="Arial Narrow" panose="020B0606020202030204" pitchFamily="34" charset="0"/>
                <a:cs typeface="Arial" panose="020B0604020202020204" pitchFamily="34" charset="0"/>
              </a:rPr>
              <a:t>™) </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Humanized antibody fragment (FAB)</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Removes dabigatran from circulation</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Dosage: 5 g</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TT normalized in 15 minutes (never administer if TT already normal…)</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5% reported thrombotic events at one month</a:t>
            </a:r>
          </a:p>
          <a:p>
            <a:pPr marL="285228" indent="-285750" defTabSz="914400" fontAlgn="base">
              <a:spcBef>
                <a:spcPct val="0"/>
              </a:spcBef>
              <a:spcAft>
                <a:spcPct val="0"/>
              </a:spcAft>
              <a:buClr>
                <a:srgbClr val="FF0000"/>
              </a:buClr>
              <a:buFont typeface="Arial"/>
              <a:buChar char="•"/>
            </a:pPr>
            <a:r>
              <a:rPr lang="en-CA" b="1" dirty="0" err="1">
                <a:solidFill>
                  <a:schemeClr val="tx1">
                    <a:lumMod val="85000"/>
                    <a:lumOff val="15000"/>
                  </a:schemeClr>
                </a:solidFill>
                <a:latin typeface="Arial Narrow" panose="020B0606020202030204" pitchFamily="34" charset="0"/>
                <a:cs typeface="Arial" panose="020B0604020202020204" pitchFamily="34" charset="0"/>
              </a:rPr>
              <a:t>Andaxanet</a:t>
            </a:r>
            <a:r>
              <a:rPr lang="en-CA" b="1" dirty="0">
                <a:solidFill>
                  <a:schemeClr val="tx1">
                    <a:lumMod val="85000"/>
                    <a:lumOff val="15000"/>
                  </a:schemeClr>
                </a:solidFill>
                <a:latin typeface="Arial Narrow" panose="020B0606020202030204" pitchFamily="34" charset="0"/>
                <a:cs typeface="Arial" panose="020B0604020202020204" pitchFamily="34" charset="0"/>
              </a:rPr>
              <a:t> Alfa (</a:t>
            </a:r>
            <a:r>
              <a:rPr lang="en-CA" b="1" dirty="0" err="1">
                <a:solidFill>
                  <a:schemeClr val="tx1">
                    <a:lumMod val="85000"/>
                    <a:lumOff val="15000"/>
                  </a:schemeClr>
                </a:solidFill>
                <a:latin typeface="Arial Narrow" panose="020B0606020202030204" pitchFamily="34" charset="0"/>
                <a:cs typeface="Arial" panose="020B0604020202020204" pitchFamily="34" charset="0"/>
              </a:rPr>
              <a:t>AndexXa</a:t>
            </a:r>
            <a:r>
              <a:rPr lang="en-CA" b="1"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Inert </a:t>
            </a:r>
            <a:r>
              <a:rPr lang="en-CA" dirty="0" err="1">
                <a:solidFill>
                  <a:schemeClr val="tx1">
                    <a:lumMod val="85000"/>
                    <a:lumOff val="15000"/>
                  </a:schemeClr>
                </a:solidFill>
                <a:latin typeface="Arial Narrow" panose="020B0606020202030204" pitchFamily="34" charset="0"/>
                <a:cs typeface="Arial" panose="020B0604020202020204" pitchFamily="34" charset="0"/>
              </a:rPr>
              <a:t>facteur</a:t>
            </a:r>
            <a:r>
              <a:rPr lang="en-CA" dirty="0">
                <a:solidFill>
                  <a:schemeClr val="tx1">
                    <a:lumMod val="85000"/>
                    <a:lumOff val="15000"/>
                  </a:schemeClr>
                </a:solidFill>
                <a:latin typeface="Arial Narrow" panose="020B0606020202030204" pitchFamily="34" charset="0"/>
                <a:cs typeface="Arial" panose="020B0604020202020204" pitchFamily="34" charset="0"/>
              </a:rPr>
              <a:t> </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(decoy) with sequestration of any anti-</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in circulation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(Rivaroxaban – Apixaban – </a:t>
            </a:r>
            <a:r>
              <a:rPr lang="en-CA" dirty="0" err="1">
                <a:solidFill>
                  <a:schemeClr val="tx1">
                    <a:lumMod val="85000"/>
                    <a:lumOff val="15000"/>
                  </a:schemeClr>
                </a:solidFill>
                <a:latin typeface="Arial Narrow" panose="020B0606020202030204" pitchFamily="34" charset="0"/>
                <a:cs typeface="Arial" panose="020B0604020202020204" pitchFamily="34" charset="0"/>
              </a:rPr>
              <a:t>Edoxaban</a:t>
            </a:r>
            <a:r>
              <a:rPr lang="en-CA"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00B0F0"/>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Approved by the FDA in May 2018 but not as of yet by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Health Canada…</a:t>
            </a:r>
          </a:p>
        </p:txBody>
      </p:sp>
      <p:pic>
        <p:nvPicPr>
          <p:cNvPr id="12" name="Picture 2" descr="Image result for hyperlink icon">
            <a:hlinkClick r:id="rId8" action="ppaction://hlinksldjump"/>
            <a:extLst>
              <a:ext uri="{FF2B5EF4-FFF2-40B4-BE49-F238E27FC236}">
                <a16:creationId xmlns:a16="http://schemas.microsoft.com/office/drawing/2014/main" id="{A082E4F2-4CD0-43CB-9DBF-C477762BDCC5}"/>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60" y="5886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7FFF9E2-54A3-4A3F-8BC5-822824ADEDFA}"/>
              </a:ext>
            </a:extLst>
          </p:cNvPr>
          <p:cNvSpPr/>
          <p:nvPr/>
        </p:nvSpPr>
        <p:spPr>
          <a:xfrm>
            <a:off x="161925" y="6330293"/>
            <a:ext cx="7425418" cy="409086"/>
          </a:xfrm>
          <a:prstGeom prst="rect">
            <a:avLst/>
          </a:prstGeom>
        </p:spPr>
        <p:txBody>
          <a:bodyPr wrap="square">
            <a:spAutoFit/>
          </a:bodyPr>
          <a:lstStyle/>
          <a:p>
            <a:pPr>
              <a:lnSpc>
                <a:spcPct val="107000"/>
              </a:lnSpc>
              <a:spcAft>
                <a:spcPts val="800"/>
              </a:spcAft>
            </a:pP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10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10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640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864723"/>
            <a:ext cx="7231228" cy="1015663"/>
          </a:xfrm>
          <a:prstGeom prst="rect">
            <a:avLst/>
          </a:prstGeom>
          <a:noFill/>
        </p:spPr>
        <p:txBody>
          <a:bodyPr wrap="square" rtlCol="0">
            <a:spAutoFit/>
          </a:bodyPr>
          <a:lstStyle/>
          <a:p>
            <a:pPr lvl="0"/>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510775"/>
            <a:ext cx="6993522" cy="707886"/>
          </a:xfrm>
          <a:prstGeom prst="rect">
            <a:avLst/>
          </a:prstGeom>
          <a:noFill/>
        </p:spPr>
        <p:txBody>
          <a:bodyPr wrap="square" rtlCol="0">
            <a:spAutoFit/>
          </a:bodyPr>
          <a:lstStyle/>
          <a:p>
            <a:pPr lvl="0"/>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09728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3484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792380"/>
            <a:ext cx="7231228" cy="1015663"/>
          </a:xfrm>
          <a:prstGeom prst="rect">
            <a:avLst/>
          </a:prstGeom>
          <a:noFill/>
        </p:spPr>
        <p:txBody>
          <a:bodyPr wrap="square" rtlCol="0">
            <a:spAutoFit/>
          </a:bodyPr>
          <a:lstStyle/>
          <a:p>
            <a:pPr lvl="0"/>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496" y="605436"/>
            <a:ext cx="3081293" cy="1213718"/>
          </a:xfrm>
          <a:prstGeom prst="rect">
            <a:avLst/>
          </a:prstGeom>
        </p:spPr>
      </p:pic>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0468"/>
            <a:ext cx="8491991" cy="3755273"/>
          </a:xfrm>
        </p:spPr>
        <p:txBody>
          <a:bodyPr>
            <a:normAutofit/>
          </a:bodyPr>
          <a:lstStyle/>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pic>
        <p:nvPicPr>
          <p:cNvPr id="20" name="Picture 19" descr="A close up of a logo&#10;&#10;Description automatically generated">
            <a:extLst>
              <a:ext uri="{FF2B5EF4-FFF2-40B4-BE49-F238E27FC236}">
                <a16:creationId xmlns:a16="http://schemas.microsoft.com/office/drawing/2014/main" id="{82FA734D-37B9-488C-8FBC-A6546E347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085940">
            <a:off x="438272" y="-255841"/>
            <a:ext cx="2021985" cy="2508666"/>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15278</TotalTime>
  <Words>10918</Words>
  <Application>Microsoft Office PowerPoint</Application>
  <PresentationFormat>On-screen Show (4:3)</PresentationFormat>
  <Paragraphs>1311</Paragraphs>
  <Slides>66</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Agency FB</vt:lpstr>
      <vt:lpstr>Arial</vt:lpstr>
      <vt:lpstr>Arial Narrow</vt:lpstr>
      <vt:lpstr>Calibri</vt:lpstr>
      <vt:lpstr>Candara</vt:lpstr>
      <vt:lpstr>Lato</vt:lpstr>
      <vt:lpstr>Open Sans</vt:lpstr>
      <vt:lpstr>Segoe Print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121</cp:revision>
  <dcterms:created xsi:type="dcterms:W3CDTF">2019-01-22T21:40:24Z</dcterms:created>
  <dcterms:modified xsi:type="dcterms:W3CDTF">2019-05-08T17:57:33Z</dcterms:modified>
</cp:coreProperties>
</file>